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316" r:id="rId4"/>
    <p:sldId id="300" r:id="rId5"/>
    <p:sldId id="317" r:id="rId6"/>
    <p:sldId id="322" r:id="rId7"/>
    <p:sldId id="321" r:id="rId8"/>
    <p:sldId id="320" r:id="rId9"/>
    <p:sldId id="323" r:id="rId10"/>
    <p:sldId id="319" r:id="rId11"/>
    <p:sldId id="318" r:id="rId12"/>
    <p:sldId id="283" r:id="rId13"/>
    <p:sldId id="326" r:id="rId14"/>
    <p:sldId id="324" r:id="rId15"/>
    <p:sldId id="325" r:id="rId16"/>
    <p:sldId id="328" r:id="rId17"/>
    <p:sldId id="327"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A50021"/>
    <a:srgbClr val="CC0000"/>
    <a:srgbClr val="CCECFF"/>
    <a:srgbClr val="FF33CC"/>
    <a:srgbClr val="99FF99"/>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EAB89-1588-43AA-AA33-DF080D40F2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AB4471-1885-4BD9-95DC-63DFA7A827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3DD09E-F9DA-40C0-BF83-D04AB83170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4E6C-233D-453F-8D9E-538B2319C1C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70BEA45-0EFB-4607-966A-D5B70505826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F91235BB-A92F-47D8-8668-7743F59E2D0C}"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4E5D1C62-5612-48D7-9851-2CDD9F2AD9F9}"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6283637"/>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BED3E-9115-46AB-A4FD-AC41B7F1A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FAB56E-493D-4C40-BF96-9DDB1A57AC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305721D2-DBB1-4655-A89A-403CCA920564}"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72D8A2D5-3A8A-476C-B8C2-27BF6C2F40B0}"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0885975"/>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0449-9F06-46F0-80C3-DA1585CF6DC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B68793E-ABC2-4076-8BE1-98ED02DEF1B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F933AE6E-3906-4800-94FD-A51A16D5FB86}"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9E54642F-687C-4703-97D8-C6F01723FCF7}"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914176"/>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D8C2-7609-4325-836B-40473E53C2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C89865-BEB6-475D-B74A-5ECDF012EE24}"/>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87BC45-5EA9-4414-ADCC-96CE4E2382E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6DEC4DB7-8914-41F3-A8AF-D347E6D1C3F3}"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18BFD430-F6EF-4A03-A8A9-9D83CFB8CC51}"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1691609"/>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AD01A-D389-4B46-8E5D-9941030D42D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DCEC99-8E71-491B-8949-A05917F9006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DAAB891E-36E6-4085-AC4E-E43390CEBE7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D9FE2-BE57-4980-B09C-5C118EAFC42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5C91F64-4590-43B6-B113-23A208364FD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4AFBB3D4-873F-49C2-81CF-ED36684924FB}"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1D76B8DA-F934-4357-B6F5-83728D66D2AB}"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7486916"/>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984AC-D252-4DDE-9392-6C4DA9050EBE}"/>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50479368-FB77-4A9F-B175-AC247C5C9286}"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9607C250-A985-43ED-8111-9E8C6D0D65E5}"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938630"/>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4897C393-5CD4-474D-83E9-0FBA0BDF0FFE}"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101F4DD6-243B-44F2-8352-02DFC2914FBC}"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691664"/>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49B0F-1885-4A56-9E43-65C5BD45362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7F977FF9-B105-4560-A1C5-73F115CDA71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0B1322-31C0-4BBD-8AE6-61D7220C30F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1A363B51-2BF7-43BD-ADB5-F29710B0EEF6}"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CAC23B03-D1D2-4863-8716-31FA61227390}"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2163423"/>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180F85-FD3C-41A9-A517-BC43B581932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F98C6-4A9C-4CA2-8EB1-EDE1B3F4834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F8D0D40-E51F-474F-BBC1-4C3195E55AA0}"/>
              </a:ext>
            </a:extLst>
          </p:cNvPr>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a:extLst>
              <a:ext uri="{FF2B5EF4-FFF2-40B4-BE49-F238E27FC236}">
                <a16:creationId xmlns:a16="http://schemas.microsoft.com/office/drawing/2014/main" id="{A1DE10E8-0A0B-464D-A304-91A32C856C5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15CAF379-0FD2-414A-9569-334C05125E56}"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9FC2016E-1B14-4500-A65F-704CCA0BA8B6}"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4438304"/>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DD97-EA83-4E79-AB60-55C28D93BF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CC7457-2FD1-49E7-91A8-82C6C1E0D2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ADA2E21-7407-4DFE-8AA7-AE5443D894EA}"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063D0F16-F606-4694-A675-E1DC35AFEEF6}"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1971187"/>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ED85C4-6387-43CB-A7B5-960AF3463D7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388A53-93B7-48D9-A5B9-E0C85CEA5DB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7477AA20-D96E-49CF-8C7E-24CA30DD6955}"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99AC0CEF-5A60-429A-A077-7305758EE422}"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8328291"/>
      </p:ext>
    </p:extLst>
  </p:cSld>
  <p:clrMapOvr>
    <a:masterClrMapping/>
  </p:clrMapOvr>
  <p:transition>
    <p:wipe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D921A4E-F758-4C5B-B34E-6CC383A40E2B}"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64753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5F030FE-F1CC-44E3-9457-9B1763B3D52B}"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431140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88C7299-BEA6-4D05-BB43-E64D7046424C}"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499632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41115E3-EEBD-42C0-95BA-A1AF7C00CDB6}"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694805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62CBF6F-6E54-4407-91F3-77EC5F8FDC97}"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37202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32D9D1F-C2F3-481E-93F8-2B66778B406C}"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778486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D3D105F-09E2-4080-9F18-599B2F4E92CC}"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4603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AF92DA-A715-4E3A-85AA-FDF30A102E44}"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F51F0FF-9E0D-447E-953D-2EF119994F98}"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211227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1A72B45-C53F-43C0-B656-36BCDECDF8DB}"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7269737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72F3DEA-C376-429C-9346-5B11A6D9EE89}"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6938790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E5FAF9C-C733-4B05-837E-005B435E3457}"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174355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FFA7C10-B378-4683-90A6-A9B6BD936164}"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3328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300F60-6F16-4B3B-AB15-777E69AEBA4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64470B-5561-438F-B608-AB9244F8AEC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68CC216-1BB1-4A7F-81F4-DB853076C72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2486C00-9B21-4CAB-9EF3-8F3880A299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42A2A8-6C58-4EE2-90BC-7F6103DC0AE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92000E-C863-43E1-9BC5-8EF5BC414C0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FF99"/>
            </a:gs>
            <a:gs pos="100000">
              <a:srgbClr val="FFFF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A2EE5CA2-1D1D-4854-81C4-1CE2DD574A6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defTabSz="685800" eaLnBrk="1" fontAlgn="auto" hangingPunct="1">
              <a:spcBef>
                <a:spcPts val="0"/>
              </a:spcBef>
              <a:spcAft>
                <a:spcPts val="0"/>
              </a:spcAft>
              <a:defRPr sz="900">
                <a:solidFill>
                  <a:prstClr val="black">
                    <a:tint val="75000"/>
                  </a:prstClr>
                </a:solidFill>
                <a:latin typeface="Calibri" panose="020F0502020204030204"/>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D3C80716-75EF-4248-A390-FFC12B341A08}"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685800" eaLnBrk="1" fontAlgn="auto" hangingPunct="1">
              <a:spcBef>
                <a:spcPts val="0"/>
              </a:spcBef>
              <a:spcAft>
                <a:spcPts val="0"/>
              </a:spcAft>
              <a:defRPr sz="900">
                <a:solidFill>
                  <a:prstClr val="black">
                    <a:tint val="75000"/>
                  </a:prstClr>
                </a:solidFill>
                <a:latin typeface="Calibri" panose="020F0502020204030204"/>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defTabSz="685800" eaLnBrk="1" fontAlgn="auto" hangingPunct="1">
              <a:spcBef>
                <a:spcPts val="0"/>
              </a:spcBef>
              <a:spcAft>
                <a:spcPts val="0"/>
              </a:spcAft>
              <a:defRPr sz="900">
                <a:solidFill>
                  <a:prstClr val="black">
                    <a:tint val="75000"/>
                  </a:prstClr>
                </a:solidFill>
                <a:latin typeface="Calibri" panose="020F0502020204030204"/>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913FDC38-B3E8-41BF-A514-BC9B2B64A8C6}"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434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BAA6EA6-8BD7-4F4D-91DC-3C5564E2227D}" type="slidenum">
              <a:rPr kumimoji="0" lang="en-US" altLang="vi-VN"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vi-VN"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8770018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3.wav"/><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24.xml"/><Relationship Id="rId5" Type="http://schemas.openxmlformats.org/officeDocument/2006/relationships/image" Target="../media/image7.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3.wav"/><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Box 19">
            <a:extLst>
              <a:ext uri="{FF2B5EF4-FFF2-40B4-BE49-F238E27FC236}">
                <a16:creationId xmlns:a16="http://schemas.microsoft.com/office/drawing/2014/main" id="{3907B723-D20C-4816-A1C4-6E11616EE05C}"/>
              </a:ext>
            </a:extLst>
          </p:cNvPr>
          <p:cNvSpPr txBox="1"/>
          <p:nvPr/>
        </p:nvSpPr>
        <p:spPr>
          <a:xfrm>
            <a:off x="-152400" y="1905000"/>
            <a:ext cx="9525000" cy="2209800"/>
          </a:xfrm>
          <a:prstGeom prst="rect">
            <a:avLst/>
          </a:prstGeom>
          <a:noFill/>
          <a:ln>
            <a:noFill/>
          </a:ln>
        </p:spPr>
        <p:txBody>
          <a:bodyPr lIns="68580" tIns="34290" rIns="68580" bIns="34290"/>
          <a:lstStyle/>
          <a:p>
            <a:pPr marL="0" marR="0" lvl="0" indent="0" algn="ctr" defTabSz="685800" rtl="0" eaLnBrk="1" fontAlgn="auto" latinLnBrk="0" hangingPunct="1">
              <a:lnSpc>
                <a:spcPct val="115000"/>
              </a:lnSpc>
              <a:spcBef>
                <a:spcPts val="0"/>
              </a:spcBef>
              <a:spcAft>
                <a:spcPts val="750"/>
              </a:spcAft>
              <a:buClrTx/>
              <a:buSzTx/>
              <a:buFontTx/>
              <a:buNone/>
              <a:tabLst/>
              <a:defRPr/>
            </a:pPr>
            <a:r>
              <a:rPr kumimoji="0" lang="en-US" sz="3200" b="1" i="0" u="none" strike="noStrike" kern="1200" cap="none" spc="0" normalizeH="0" baseline="0" noProof="0" dirty="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ĐẠO ĐỨC LỚP 4 TUẦN 1</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Bài 1: TRUNG THỰC TRONG HỌC TẬP.</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                              </a:t>
            </a:r>
            <a:r>
              <a:rPr kumimoji="0" lang="en-US" sz="28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Giáo viên: Lê Thúy Hạnh</a:t>
            </a:r>
          </a:p>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pic>
        <p:nvPicPr>
          <p:cNvPr id="4099"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0" name="Text Box 5"/>
          <p:cNvSpPr txBox="1">
            <a:spLocks noChangeArrowheads="1"/>
          </p:cNvSpPr>
          <p:nvPr/>
        </p:nvSpPr>
        <p:spPr bwMode="auto">
          <a:xfrm>
            <a:off x="1225550" y="214313"/>
            <a:ext cx="727075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VnTime" panose="020B7200000000000000" pitchFamily="34" charset="0"/>
              </a:defRPr>
            </a:lvl1pPr>
            <a:lvl2pPr marL="742950" indent="-285750">
              <a:defRPr sz="2800">
                <a:solidFill>
                  <a:schemeClr val="tx1"/>
                </a:solidFill>
                <a:latin typeface=".VnTime" panose="020B7200000000000000" pitchFamily="34" charset="0"/>
              </a:defRPr>
            </a:lvl2pPr>
            <a:lvl3pPr marL="1143000" indent="-228600">
              <a:defRPr sz="2800">
                <a:solidFill>
                  <a:schemeClr val="tx1"/>
                </a:solidFill>
                <a:latin typeface=".VnTime" panose="020B7200000000000000" pitchFamily="34" charset="0"/>
              </a:defRPr>
            </a:lvl3pPr>
            <a:lvl4pPr marL="1600200" indent="-228600">
              <a:defRPr sz="2800">
                <a:solidFill>
                  <a:schemeClr val="tx1"/>
                </a:solidFill>
                <a:latin typeface=".VnTime" panose="020B7200000000000000" pitchFamily="34" charset="0"/>
              </a:defRPr>
            </a:lvl4pPr>
            <a:lvl5pPr marL="2057400" indent="-228600">
              <a:defRPr sz="2800">
                <a:solidFill>
                  <a:schemeClr val="tx1"/>
                </a:solidFill>
                <a:latin typeface=".VnTime" panose="020B7200000000000000" pitchFamily="34" charset="0"/>
              </a:defRPr>
            </a:lvl5pPr>
            <a:lvl6pPr marL="2514600" indent="-228600" eaLnBrk="0" fontAlgn="base" hangingPunct="0">
              <a:spcBef>
                <a:spcPct val="0"/>
              </a:spcBef>
              <a:spcAft>
                <a:spcPct val="0"/>
              </a:spcAft>
              <a:defRPr sz="2800">
                <a:solidFill>
                  <a:schemeClr val="tx1"/>
                </a:solidFill>
                <a:latin typeface=".VnTime" panose="020B7200000000000000" pitchFamily="34" charset="0"/>
              </a:defRPr>
            </a:lvl6pPr>
            <a:lvl7pPr marL="2971800" indent="-228600" eaLnBrk="0" fontAlgn="base" hangingPunct="0">
              <a:spcBef>
                <a:spcPct val="0"/>
              </a:spcBef>
              <a:spcAft>
                <a:spcPct val="0"/>
              </a:spcAft>
              <a:defRPr sz="2800">
                <a:solidFill>
                  <a:schemeClr val="tx1"/>
                </a:solidFill>
                <a:latin typeface=".VnTime" panose="020B7200000000000000" pitchFamily="34" charset="0"/>
              </a:defRPr>
            </a:lvl7pPr>
            <a:lvl8pPr marL="3429000" indent="-228600" eaLnBrk="0" fontAlgn="base" hangingPunct="0">
              <a:spcBef>
                <a:spcPct val="0"/>
              </a:spcBef>
              <a:spcAft>
                <a:spcPct val="0"/>
              </a:spcAft>
              <a:defRPr sz="2800">
                <a:solidFill>
                  <a:schemeClr val="tx1"/>
                </a:solidFill>
                <a:latin typeface=".VnTime" panose="020B7200000000000000" pitchFamily="34" charset="0"/>
              </a:defRPr>
            </a:lvl8pPr>
            <a:lvl9pPr marL="3886200" indent="-228600" eaLnBrk="0" fontAlgn="base" hangingPunct="0">
              <a:spcBef>
                <a:spcPct val="0"/>
              </a:spcBef>
              <a:spcAft>
                <a:spcPct val="0"/>
              </a:spcAft>
              <a:defRPr sz="2800">
                <a:solidFill>
                  <a:schemeClr val="tx1"/>
                </a:solidFill>
                <a:latin typeface=".VnTime" panose="020B7200000000000000"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PHÒNG GIÁO DỤC VÀ ĐÀO TẠO QUẬN 5</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TRƯỜNG TIỂU HỌC TRẦN BÌNH TRỌNG</a:t>
            </a:r>
          </a:p>
        </p:txBody>
      </p:sp>
    </p:spTree>
    <p:extLst>
      <p:ext uri="{BB962C8B-B14F-4D97-AF65-F5344CB8AC3E}">
        <p14:creationId xmlns:p14="http://schemas.microsoft.com/office/powerpoint/2010/main" val="85509095"/>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4"/>
          <p:cNvSpPr>
            <a:spLocks noChangeArrowheads="1" noChangeShapeType="1" noTextEdit="1"/>
          </p:cNvSpPr>
          <p:nvPr/>
        </p:nvSpPr>
        <p:spPr bwMode="auto">
          <a:xfrm>
            <a:off x="2743200" y="507206"/>
            <a:ext cx="1600200" cy="7810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2000" b="1" kern="10" dirty="0">
                <a:ln w="9525">
                  <a:round/>
                  <a:headEnd/>
                  <a:tailEnd/>
                </a:ln>
                <a:solidFill>
                  <a:schemeClr val="hlink">
                    <a:alpha val="96077"/>
                  </a:schemeClr>
                </a:solidFill>
                <a:latin typeface="Times New Roman" panose="02020603050405020304" pitchFamily="18" charset="0"/>
                <a:cs typeface="Times New Roman" panose="02020603050405020304" pitchFamily="18" charset="0"/>
              </a:rPr>
              <a:t>Trò chơi 2:</a:t>
            </a:r>
            <a:endParaRPr lang="en-US" sz="2000" b="1" kern="10" dirty="0">
              <a:ln w="9525">
                <a:round/>
                <a:headEnd/>
                <a:tailEnd/>
              </a:ln>
              <a:solidFill>
                <a:schemeClr val="hlink">
                  <a:alpha val="96077"/>
                </a:schemeClr>
              </a:solidFill>
              <a:latin typeface="Times New Roman" panose="02020603050405020304" pitchFamily="18" charset="0"/>
              <a:cs typeface="Times New Roman" panose="02020603050405020304" pitchFamily="18" charset="0"/>
            </a:endParaRPr>
          </a:p>
        </p:txBody>
      </p:sp>
      <p:sp>
        <p:nvSpPr>
          <p:cNvPr id="7178" name="WordArt 10"/>
          <p:cNvSpPr>
            <a:spLocks noChangeArrowheads="1" noChangeShapeType="1" noTextEdit="1"/>
          </p:cNvSpPr>
          <p:nvPr/>
        </p:nvSpPr>
        <p:spPr bwMode="auto">
          <a:xfrm>
            <a:off x="1219200" y="1371600"/>
            <a:ext cx="7239000" cy="1524000"/>
          </a:xfrm>
          <a:prstGeom prst="rect">
            <a:avLst/>
          </a:prstGeom>
        </p:spPr>
        <p:txBody>
          <a:bodyPr wrap="none" fromWordArt="1">
            <a:prstTxWarp prst="textPlain">
              <a:avLst>
                <a:gd name="adj" fmla="val 50000"/>
              </a:avLst>
            </a:prstTxWarp>
          </a:bodyPr>
          <a:lstStyle/>
          <a:p>
            <a:pPr algn="ctr"/>
            <a:r>
              <a:rPr lang="en-US" sz="3200" kern="10" dirty="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"Bạn xử lý ra sao ?"</a:t>
            </a:r>
          </a:p>
        </p:txBody>
      </p:sp>
      <p:sp>
        <p:nvSpPr>
          <p:cNvPr id="14340" name="Text Box 4"/>
          <p:cNvSpPr txBox="1">
            <a:spLocks noChangeArrowheads="1"/>
          </p:cNvSpPr>
          <p:nvPr/>
        </p:nvSpPr>
        <p:spPr bwMode="auto">
          <a:xfrm rot="10800000">
            <a:off x="381000" y="3062288"/>
            <a:ext cx="8385175" cy="338137"/>
          </a:xfrm>
          <a:prstGeom prst="rect">
            <a:avLst/>
          </a:prstGeom>
          <a:noFill/>
          <a:ln w="9525">
            <a:noFill/>
            <a:miter lim="800000"/>
            <a:headEnd/>
            <a:tailEnd/>
          </a:ln>
        </p:spPr>
        <p:txBody>
          <a:bodyPr rot="10800000">
            <a:spAutoFit/>
          </a:bodyPr>
          <a:lstStyle/>
          <a:p>
            <a:pPr eaLnBrk="0" hangingPunct="0">
              <a:spcBef>
                <a:spcPct val="50000"/>
              </a:spcBef>
            </a:pPr>
            <a:endParaRPr lang="en-SG" sz="1600"/>
          </a:p>
        </p:txBody>
      </p:sp>
      <p:sp>
        <p:nvSpPr>
          <p:cNvPr id="30725" name="Text Box 5"/>
          <p:cNvSpPr txBox="1">
            <a:spLocks noChangeArrowheads="1"/>
          </p:cNvSpPr>
          <p:nvPr/>
        </p:nvSpPr>
        <p:spPr bwMode="auto">
          <a:xfrm>
            <a:off x="228600" y="3381375"/>
            <a:ext cx="8610600" cy="1077913"/>
          </a:xfrm>
          <a:prstGeom prst="rect">
            <a:avLst/>
          </a:prstGeom>
          <a:noFill/>
          <a:ln w="9525">
            <a:noFill/>
            <a:miter lim="800000"/>
            <a:headEnd/>
            <a:tailEnd/>
          </a:ln>
          <a:effectLst/>
        </p:spPr>
        <p:txBody>
          <a:bodyPr>
            <a:spAutoFit/>
          </a:bodyPr>
          <a:lstStyle/>
          <a:p>
            <a:pPr>
              <a:defRPr/>
            </a:pPr>
            <a:r>
              <a:rPr lang="en-US" sz="3200" dirty="0">
                <a:solidFill>
                  <a:srgbClr val="3333FF"/>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Hãy cùng suy nghĩ </a:t>
            </a:r>
            <a:r>
              <a:rPr lang="vi-VN" sz="3200" dirty="0">
                <a:solidFill>
                  <a:srgbClr val="3333FF"/>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đ</a:t>
            </a:r>
            <a:r>
              <a:rPr lang="en-US" sz="3200" dirty="0">
                <a:solidFill>
                  <a:srgbClr val="3333FF"/>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ể tìm ra cách giải quyết cho các tình huống sau</a:t>
            </a:r>
          </a:p>
        </p:txBody>
      </p:sp>
      <p:pic>
        <p:nvPicPr>
          <p:cNvPr id="14342" name="Picture 6" descr="Fairy7b"/>
          <p:cNvPicPr>
            <a:picLocks noChangeAspect="1" noChangeArrowheads="1"/>
          </p:cNvPicPr>
          <p:nvPr/>
        </p:nvPicPr>
        <p:blipFill>
          <a:blip r:embed="rId4"/>
          <a:srcRect/>
          <a:stretch>
            <a:fillRect/>
          </a:stretch>
        </p:blipFill>
        <p:spPr bwMode="auto">
          <a:xfrm>
            <a:off x="3733800" y="5233988"/>
            <a:ext cx="1652588" cy="1624012"/>
          </a:xfrm>
          <a:prstGeom prst="rect">
            <a:avLst/>
          </a:prstGeom>
          <a:noFill/>
          <a:ln w="9525">
            <a:noFill/>
            <a:miter lim="800000"/>
            <a:headEnd/>
            <a:tailEnd/>
          </a:ln>
        </p:spPr>
      </p:pic>
      <p:pic>
        <p:nvPicPr>
          <p:cNvPr id="7" name="Picture 2"/>
          <p:cNvPicPr>
            <a:picLocks noChangeAspect="1" noChangeArrowheads="1"/>
          </p:cNvPicPr>
          <p:nvPr/>
        </p:nvPicPr>
        <p:blipFill>
          <a:blip r:embed="rId5"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178"/>
                                        </p:tgtEl>
                                        <p:attrNameLst>
                                          <p:attrName>style.visibility</p:attrName>
                                        </p:attrNameLst>
                                      </p:cBhvr>
                                      <p:to>
                                        <p:strVal val="visible"/>
                                      </p:to>
                                    </p:set>
                                    <p:anim calcmode="lin" valueType="num">
                                      <p:cBhvr>
                                        <p:cTn id="11" dur="1000" fill="hold"/>
                                        <p:tgtEl>
                                          <p:spTgt spid="7178"/>
                                        </p:tgtEl>
                                        <p:attrNameLst>
                                          <p:attrName>ppt_w</p:attrName>
                                        </p:attrNameLst>
                                      </p:cBhvr>
                                      <p:tavLst>
                                        <p:tav tm="0">
                                          <p:val>
                                            <p:fltVal val="0"/>
                                          </p:val>
                                        </p:tav>
                                        <p:tav tm="100000">
                                          <p:val>
                                            <p:strVal val="#ppt_w"/>
                                          </p:val>
                                        </p:tav>
                                      </p:tavLst>
                                    </p:anim>
                                    <p:anim calcmode="lin" valueType="num">
                                      <p:cBhvr>
                                        <p:cTn id="12" dur="1000" fill="hold"/>
                                        <p:tgtEl>
                                          <p:spTgt spid="7178"/>
                                        </p:tgtEl>
                                        <p:attrNameLst>
                                          <p:attrName>ppt_h</p:attrName>
                                        </p:attrNameLst>
                                      </p:cBhvr>
                                      <p:tavLst>
                                        <p:tav tm="0">
                                          <p:val>
                                            <p:fltVal val="0"/>
                                          </p:val>
                                        </p:tav>
                                        <p:tav tm="100000">
                                          <p:val>
                                            <p:strVal val="#ppt_h"/>
                                          </p:val>
                                        </p:tav>
                                      </p:tavLst>
                                    </p:anim>
                                    <p:anim calcmode="lin" valueType="num">
                                      <p:cBhvr>
                                        <p:cTn id="13" dur="1000" fill="hold"/>
                                        <p:tgtEl>
                                          <p:spTgt spid="7178"/>
                                        </p:tgtEl>
                                        <p:attrNameLst>
                                          <p:attrName>style.rotation</p:attrName>
                                        </p:attrNameLst>
                                      </p:cBhvr>
                                      <p:tavLst>
                                        <p:tav tm="0">
                                          <p:val>
                                            <p:fltVal val="90"/>
                                          </p:val>
                                        </p:tav>
                                        <p:tav tm="100000">
                                          <p:val>
                                            <p:fltVal val="0"/>
                                          </p:val>
                                        </p:tav>
                                      </p:tavLst>
                                    </p:anim>
                                    <p:animEffect transition="in" filter="fade">
                                      <p:cBhvr>
                                        <p:cTn id="14" dur="1000"/>
                                        <p:tgtEl>
                                          <p:spTgt spid="7178"/>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0725"/>
                                        </p:tgtEl>
                                        <p:attrNameLst>
                                          <p:attrName>style.visibility</p:attrName>
                                        </p:attrNameLst>
                                      </p:cBhvr>
                                      <p:to>
                                        <p:strVal val="visible"/>
                                      </p:to>
                                    </p:set>
                                    <p:anim calcmode="discrete" valueType="clr">
                                      <p:cBhvr override="childStyle">
                                        <p:cTn id="19" dur="80"/>
                                        <p:tgtEl>
                                          <p:spTgt spid="30725"/>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25"/>
                                        </p:tgtEl>
                                        <p:attrNameLst>
                                          <p:attrName>fillcolor</p:attrName>
                                        </p:attrNameLst>
                                      </p:cBhvr>
                                      <p:tavLst>
                                        <p:tav tm="0">
                                          <p:val>
                                            <p:clrVal>
                                              <a:schemeClr val="accent2"/>
                                            </p:clrVal>
                                          </p:val>
                                        </p:tav>
                                        <p:tav tm="50000">
                                          <p:val>
                                            <p:clrVal>
                                              <a:schemeClr val="hlink"/>
                                            </p:clrVal>
                                          </p:val>
                                        </p:tav>
                                      </p:tavLst>
                                    </p:anim>
                                    <p:set>
                                      <p:cBhvr>
                                        <p:cTn id="21" dur="80"/>
                                        <p:tgtEl>
                                          <p:spTgt spid="30725"/>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3"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7178" grpId="0" animBg="1"/>
      <p:bldP spid="3072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2"/>
          <p:cNvSpPr txBox="1">
            <a:spLocks noChangeArrowheads="1"/>
          </p:cNvSpPr>
          <p:nvPr/>
        </p:nvSpPr>
        <p:spPr bwMode="auto">
          <a:xfrm>
            <a:off x="457200" y="1230313"/>
            <a:ext cx="8534400" cy="1200329"/>
          </a:xfrm>
          <a:prstGeom prst="rect">
            <a:avLst/>
          </a:prstGeom>
          <a:noFill/>
          <a:ln w="9525">
            <a:noFill/>
            <a:miter lim="800000"/>
            <a:headEnd/>
            <a:tailEnd/>
          </a:ln>
        </p:spPr>
        <p:txBody>
          <a:bodyPr>
            <a:spAutoFit/>
          </a:bodyPr>
          <a:lstStyle/>
          <a:p>
            <a:pPr marL="0" marR="0" lvl="0" indent="0" defTabSz="914400" eaLnBrk="0" fontAlgn="auto" latinLnBrk="0" hangingPunct="0">
              <a:lnSpc>
                <a:spcPct val="100000"/>
              </a:lnSpc>
              <a:spcBef>
                <a:spcPct val="50000"/>
              </a:spcBef>
              <a:spcAft>
                <a:spcPts val="0"/>
              </a:spcAft>
              <a:buClrTx/>
              <a:buSzTx/>
              <a:buFontTx/>
              <a:buNone/>
              <a:tabLst/>
              <a:defRPr/>
            </a:pPr>
            <a:r>
              <a:rPr kumimoji="0" lang="en-US" sz="3600" b="1" i="0" u="sng"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Tình huống 1</a:t>
            </a:r>
            <a: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 </a:t>
            </a:r>
            <a:b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br>
            <a: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 Em không làm được bài trong giờ kiểm tra ?</a:t>
            </a:r>
          </a:p>
        </p:txBody>
      </p:sp>
      <p:pic>
        <p:nvPicPr>
          <p:cNvPr id="4" name="Picture 10"/>
          <p:cNvPicPr>
            <a:picLocks noChangeAspect="1" noChangeArrowheads="1"/>
          </p:cNvPicPr>
          <p:nvPr/>
        </p:nvPicPr>
        <p:blipFill>
          <a:blip r:embed="rId5"/>
          <a:srcRect/>
          <a:stretch>
            <a:fillRect/>
          </a:stretch>
        </p:blipFill>
        <p:spPr bwMode="auto">
          <a:xfrm>
            <a:off x="2438400" y="2671762"/>
            <a:ext cx="4114800" cy="2738438"/>
          </a:xfrm>
          <a:prstGeom prst="rect">
            <a:avLst/>
          </a:prstGeom>
          <a:noFill/>
          <a:ln w="9525">
            <a:noFill/>
            <a:miter lim="800000"/>
            <a:headEnd/>
            <a:tailEnd/>
          </a:ln>
        </p:spPr>
      </p:pic>
    </p:spTree>
    <p:extLst>
      <p:ext uri="{BB962C8B-B14F-4D97-AF65-F5344CB8AC3E}">
        <p14:creationId xmlns:p14="http://schemas.microsoft.com/office/powerpoint/2010/main" val="351352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 Box 2"/>
          <p:cNvSpPr txBox="1">
            <a:spLocks noChangeArrowheads="1"/>
          </p:cNvSpPr>
          <p:nvPr/>
        </p:nvSpPr>
        <p:spPr bwMode="auto">
          <a:xfrm>
            <a:off x="304800" y="1828800"/>
            <a:ext cx="8534400" cy="1754326"/>
          </a:xfrm>
          <a:prstGeom prst="rect">
            <a:avLst/>
          </a:prstGeom>
          <a:noFill/>
          <a:ln w="9525">
            <a:noFill/>
            <a:miter lim="800000"/>
            <a:headEnd/>
            <a:tailEnd/>
          </a:ln>
        </p:spPr>
        <p:txBody>
          <a:bodyPr>
            <a:spAutoFit/>
          </a:bodyPr>
          <a:lstStyle/>
          <a:p>
            <a:pPr marL="0" marR="0" lvl="0" indent="0" defTabSz="914400" eaLnBrk="0" fontAlgn="auto" latinLnBrk="0" hangingPunct="0">
              <a:lnSpc>
                <a:spcPct val="100000"/>
              </a:lnSpc>
              <a:spcBef>
                <a:spcPct val="50000"/>
              </a:spcBef>
              <a:spcAft>
                <a:spcPts val="0"/>
              </a:spcAft>
              <a:buClrTx/>
              <a:buSzTx/>
              <a:buFontTx/>
              <a:buNone/>
              <a:tabLst/>
              <a:defRPr/>
            </a:pPr>
            <a:r>
              <a:rPr kumimoji="0" lang="en-US" sz="3600" b="1" i="0" u="sng"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Tình huống 2</a:t>
            </a:r>
            <a: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 :</a:t>
            </a:r>
            <a:b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br>
            <a: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Em bị điểm kém nhưng cô giáo lại ghi nhầm vào sổ là điểm giỏi ?</a:t>
            </a:r>
            <a:endParaRPr kumimoji="0" lang="en-US" sz="3600" b="0"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13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amond(in)">
                                      <p:cBhvr>
                                        <p:cTn id="7" dur="20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2"/>
          <p:cNvSpPr txBox="1">
            <a:spLocks noChangeArrowheads="1"/>
          </p:cNvSpPr>
          <p:nvPr/>
        </p:nvSpPr>
        <p:spPr bwMode="auto">
          <a:xfrm>
            <a:off x="381000" y="1447800"/>
            <a:ext cx="8534400" cy="1754326"/>
          </a:xfrm>
          <a:prstGeom prst="rect">
            <a:avLst/>
          </a:prstGeom>
          <a:noFill/>
          <a:ln w="9525">
            <a:noFill/>
            <a:miter lim="800000"/>
            <a:headEnd/>
            <a:tailEnd/>
          </a:ln>
        </p:spPr>
        <p:txBody>
          <a:bodyPr wrap="square">
            <a:spAutoFit/>
          </a:bodyPr>
          <a:lstStyle/>
          <a:p>
            <a:pPr marL="0" marR="0" lvl="0" indent="0" defTabSz="914400" eaLnBrk="0" fontAlgn="auto" latinLnBrk="0" hangingPunct="0">
              <a:lnSpc>
                <a:spcPct val="100000"/>
              </a:lnSpc>
              <a:spcBef>
                <a:spcPct val="50000"/>
              </a:spcBef>
              <a:spcAft>
                <a:spcPts val="0"/>
              </a:spcAft>
              <a:buClrTx/>
              <a:buSzTx/>
              <a:buFontTx/>
              <a:buNone/>
              <a:tabLst/>
              <a:defRPr/>
            </a:pPr>
            <a:r>
              <a:rPr kumimoji="0" lang="en-US" sz="3600" b="1" i="0" u="sng"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Tình huống 3</a:t>
            </a:r>
            <a: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 :</a:t>
            </a:r>
            <a:b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br>
            <a:r>
              <a:rPr kumimoji="0" lang="en-US" sz="3600" b="0" i="0" u="none" strike="noStrike" kern="0" cap="none" spc="0" normalizeH="0" baseline="0" noProof="0" dirty="0" smtClean="0">
                <a:ln>
                  <a:noFill/>
                </a:ln>
                <a:solidFill>
                  <a:srgbClr val="FF0066"/>
                </a:solidFill>
                <a:effectLst/>
                <a:uLnTx/>
                <a:uFillTx/>
                <a:latin typeface="Times New Roman" panose="02020603050405020304" pitchFamily="18" charset="0"/>
                <a:cs typeface="Times New Roman" panose="02020603050405020304" pitchFamily="18" charset="0"/>
              </a:rPr>
              <a:t>Trong giờ kiểm tra, bạn ngồi bên cạnh không làm được bài và cầu cứu em ?</a:t>
            </a:r>
            <a:endParaRPr kumimoji="0" lang="en-US" sz="3600" b="0"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663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2"/>
          <p:cNvSpPr txBox="1">
            <a:spLocks noChangeArrowheads="1"/>
          </p:cNvSpPr>
          <p:nvPr/>
        </p:nvSpPr>
        <p:spPr bwMode="auto">
          <a:xfrm>
            <a:off x="304800" y="2362200"/>
            <a:ext cx="8534400" cy="1066800"/>
          </a:xfrm>
          <a:prstGeom prst="rect">
            <a:avLst/>
          </a:prstGeom>
          <a:noFill/>
          <a:ln w="9525">
            <a:noFill/>
            <a:miter lim="800000"/>
            <a:headEnd/>
            <a:tailEnd/>
          </a:ln>
        </p:spPr>
        <p:txBody>
          <a:bodyPr>
            <a:spAutoFit/>
          </a:bodyPr>
          <a:lstStyle/>
          <a:p>
            <a:pPr marL="0" marR="0" lvl="0" indent="0" defTabSz="914400" eaLnBrk="0" fontAlgn="auto" latinLnBrk="0" hangingPunct="0">
              <a:lnSpc>
                <a:spcPct val="100000"/>
              </a:lnSpc>
              <a:spcBef>
                <a:spcPct val="50000"/>
              </a:spcBef>
              <a:spcAft>
                <a:spcPts val="0"/>
              </a:spcAft>
              <a:buClrTx/>
              <a:buSzTx/>
              <a:buFontTx/>
              <a:buNone/>
              <a:tabLst/>
              <a:defRPr/>
            </a:pPr>
            <a:r>
              <a:rPr kumimoji="0" lang="en-US" sz="32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  Em hãy kể lại những </a:t>
            </a:r>
            <a:r>
              <a:rPr kumimoji="0" lang="en-US" sz="3200" b="1" i="0" u="none" strike="noStrike" kern="0" cap="none" spc="0" normalizeH="0" baseline="0" noProof="0" dirty="0" err="1" smtClean="0">
                <a:ln>
                  <a:noFill/>
                </a:ln>
                <a:solidFill>
                  <a:srgbClr val="3333FF"/>
                </a:solidFill>
                <a:effectLst/>
                <a:uLnTx/>
                <a:uFillTx/>
                <a:latin typeface="Times New Roman" panose="02020603050405020304" pitchFamily="18" charset="0"/>
                <a:cs typeface="Times New Roman" panose="02020603050405020304" pitchFamily="18" charset="0"/>
              </a:rPr>
              <a:t>mẩu</a:t>
            </a:r>
            <a:r>
              <a:rPr kumimoji="0" lang="en-US" sz="32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 chuyện, tấm gương về trung thực trong học tập mà em biết ?</a:t>
            </a:r>
          </a:p>
        </p:txBody>
      </p:sp>
    </p:spTree>
    <p:extLst>
      <p:ext uri="{BB962C8B-B14F-4D97-AF65-F5344CB8AC3E}">
        <p14:creationId xmlns:p14="http://schemas.microsoft.com/office/powerpoint/2010/main" val="416361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2"/>
          <p:cNvSpPr txBox="1">
            <a:spLocks noChangeArrowheads="1"/>
          </p:cNvSpPr>
          <p:nvPr/>
        </p:nvSpPr>
        <p:spPr bwMode="auto">
          <a:xfrm>
            <a:off x="304800" y="1524000"/>
            <a:ext cx="8347075" cy="2062103"/>
          </a:xfrm>
          <a:prstGeom prst="rect">
            <a:avLst/>
          </a:prstGeom>
          <a:noFill/>
          <a:ln w="9525">
            <a:noFill/>
            <a:miter lim="800000"/>
            <a:headEnd/>
            <a:tailEnd/>
          </a:ln>
        </p:spPr>
        <p:txBody>
          <a:bodyPr wrap="square">
            <a:spAutoFit/>
          </a:bodyPr>
          <a:lstStyle/>
          <a:p>
            <a:pPr marL="0" marR="0" lvl="0" indent="0" defTabSz="914400" eaLnBrk="0" fontAlgn="auto" latinLnBrk="0" hangingPunct="0">
              <a:lnSpc>
                <a:spcPct val="100000"/>
              </a:lnSpc>
              <a:spcBef>
                <a:spcPct val="50000"/>
              </a:spcBef>
              <a:spcAft>
                <a:spcPts val="0"/>
              </a:spcAft>
              <a:buClrTx/>
              <a:buSzTx/>
              <a:buFontTx/>
              <a:buNone/>
              <a:tabLst/>
              <a:defRPr/>
            </a:pPr>
            <a:r>
              <a:rPr kumimoji="0" lang="en-US" sz="32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Đã bao giờ em thiếu trung thực trong học tập chưa? Nếu có, bây giờ nghĩ lại em thấy thế nào? Em sẽ làm gì nếu gặp những tình huống tương tự như vậy ?</a:t>
            </a:r>
          </a:p>
        </p:txBody>
      </p:sp>
    </p:spTree>
    <p:extLst>
      <p:ext uri="{BB962C8B-B14F-4D97-AF65-F5344CB8AC3E}">
        <p14:creationId xmlns:p14="http://schemas.microsoft.com/office/powerpoint/2010/main" val="416076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Rectangle 5"/>
          <p:cNvSpPr>
            <a:spLocks noGrp="1" noChangeArrowheads="1"/>
          </p:cNvSpPr>
          <p:nvPr>
            <p:ph type="body" idx="4294967295"/>
          </p:nvPr>
        </p:nvSpPr>
        <p:spPr>
          <a:xfrm>
            <a:off x="228600" y="2057400"/>
            <a:ext cx="8686800" cy="2438400"/>
          </a:xfrm>
        </p:spPr>
        <p:txBody>
          <a:bodyPr/>
          <a:lstStyle/>
          <a:p>
            <a:pPr algn="just" eaLnBrk="1" hangingPunct="1">
              <a:lnSpc>
                <a:spcPct val="90000"/>
              </a:lnSpc>
              <a:buFontTx/>
              <a:buNone/>
              <a:defRPr/>
            </a:pPr>
            <a:r>
              <a:rPr lang="en-US" dirty="0" smtClean="0">
                <a:solidFill>
                  <a:srgbClr val="3333FF"/>
                </a:solidFill>
                <a:latin typeface="Times New Roman" panose="02020603050405020304" pitchFamily="18" charset="0"/>
                <a:cs typeface="Times New Roman" panose="02020603050405020304" pitchFamily="18" charset="0"/>
              </a:rPr>
              <a:t> - Về nhà học bài và thực hiện những </a:t>
            </a:r>
            <a:r>
              <a:rPr lang="vi-VN" dirty="0" smtClean="0">
                <a:solidFill>
                  <a:srgbClr val="3333FF"/>
                </a:solidFill>
                <a:latin typeface="Times New Roman" panose="02020603050405020304" pitchFamily="18" charset="0"/>
                <a:cs typeface="Times New Roman" panose="02020603050405020304" pitchFamily="18" charset="0"/>
              </a:rPr>
              <a:t>đ</a:t>
            </a:r>
            <a:r>
              <a:rPr lang="en-US" dirty="0" err="1" smtClean="0">
                <a:solidFill>
                  <a:srgbClr val="3333FF"/>
                </a:solidFill>
                <a:latin typeface="Times New Roman" panose="02020603050405020304" pitchFamily="18" charset="0"/>
                <a:cs typeface="Times New Roman" panose="02020603050405020304" pitchFamily="18" charset="0"/>
              </a:rPr>
              <a:t>iều</a:t>
            </a:r>
            <a:r>
              <a:rPr lang="en-US" dirty="0" smtClean="0">
                <a:solidFill>
                  <a:srgbClr val="3333FF"/>
                </a:solidFill>
                <a:latin typeface="Times New Roman" panose="02020603050405020304" pitchFamily="18" charset="0"/>
                <a:cs typeface="Times New Roman" panose="02020603050405020304" pitchFamily="18" charset="0"/>
              </a:rPr>
              <a:t> </a:t>
            </a:r>
            <a:r>
              <a:rPr lang="vi-VN" dirty="0" smtClean="0">
                <a:solidFill>
                  <a:srgbClr val="3333FF"/>
                </a:solidFill>
                <a:latin typeface="Times New Roman" panose="02020603050405020304" pitchFamily="18" charset="0"/>
                <a:cs typeface="Times New Roman" panose="02020603050405020304" pitchFamily="18" charset="0"/>
              </a:rPr>
              <a:t>đ</a:t>
            </a:r>
            <a:r>
              <a:rPr lang="en-US" dirty="0" smtClean="0">
                <a:solidFill>
                  <a:srgbClr val="3333FF"/>
                </a:solidFill>
                <a:latin typeface="Times New Roman" panose="02020603050405020304" pitchFamily="18" charset="0"/>
                <a:cs typeface="Times New Roman" panose="02020603050405020304" pitchFamily="18" charset="0"/>
              </a:rPr>
              <a:t>ã học vào trong cuộc sống. </a:t>
            </a:r>
          </a:p>
          <a:p>
            <a:pPr algn="just" eaLnBrk="1" hangingPunct="1">
              <a:lnSpc>
                <a:spcPct val="90000"/>
              </a:lnSpc>
              <a:buFontTx/>
              <a:buNone/>
              <a:defRPr/>
            </a:pPr>
            <a:endParaRPr lang="en-US" sz="1500" dirty="0" smtClean="0">
              <a:solidFill>
                <a:srgbClr val="3333FF"/>
              </a:solidFill>
              <a:latin typeface="Times New Roman" panose="02020603050405020304" pitchFamily="18" charset="0"/>
              <a:cs typeface="Times New Roman" panose="02020603050405020304" pitchFamily="18" charset="0"/>
            </a:endParaRPr>
          </a:p>
          <a:p>
            <a:pPr eaLnBrk="1" hangingPunct="1">
              <a:lnSpc>
                <a:spcPct val="90000"/>
              </a:lnSpc>
              <a:buFontTx/>
              <a:buNone/>
              <a:defRPr/>
            </a:pPr>
            <a:r>
              <a:rPr lang="en-US" dirty="0" smtClean="0">
                <a:solidFill>
                  <a:srgbClr val="3333FF"/>
                </a:solidFill>
                <a:latin typeface="Times New Roman" panose="02020603050405020304" pitchFamily="18" charset="0"/>
                <a:cs typeface="Times New Roman" panose="02020603050405020304" pitchFamily="18" charset="0"/>
              </a:rPr>
              <a:t> - Chuẩn bị bài: Vượt khó trong học tập.</a:t>
            </a:r>
          </a:p>
        </p:txBody>
      </p:sp>
      <p:sp>
        <p:nvSpPr>
          <p:cNvPr id="21507" name="WordArt 9"/>
          <p:cNvSpPr>
            <a:spLocks noChangeArrowheads="1" noChangeShapeType="1" noTextEdit="1"/>
          </p:cNvSpPr>
          <p:nvPr/>
        </p:nvSpPr>
        <p:spPr bwMode="auto">
          <a:xfrm>
            <a:off x="2514600" y="685800"/>
            <a:ext cx="3962400" cy="11430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rPr>
              <a:t>Dặn dò</a:t>
            </a:r>
          </a:p>
        </p:txBody>
      </p:sp>
      <p:pic>
        <p:nvPicPr>
          <p:cNvPr id="21508" name="Picture 4" descr="animbugwhite"/>
          <p:cNvPicPr>
            <a:picLocks noChangeAspect="1" noChangeArrowheads="1" noCrop="1"/>
          </p:cNvPicPr>
          <p:nvPr/>
        </p:nvPicPr>
        <p:blipFill>
          <a:blip r:embed="rId2"/>
          <a:srcRect/>
          <a:stretch>
            <a:fillRect/>
          </a:stretch>
        </p:blipFill>
        <p:spPr bwMode="auto">
          <a:xfrm>
            <a:off x="3581400" y="4572000"/>
            <a:ext cx="1600200" cy="1838325"/>
          </a:xfrm>
          <a:prstGeom prst="rect">
            <a:avLst/>
          </a:prstGeom>
          <a:noFill/>
          <a:ln w="9525">
            <a:noFill/>
            <a:miter lim="800000"/>
            <a:headEnd/>
            <a:tailEnd/>
          </a:ln>
        </p:spPr>
      </p:pic>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p:cNvPicPr>
            <a:picLocks noChangeAspect="1" noChangeArrowheads="1"/>
          </p:cNvPicPr>
          <p:nvPr/>
        </p:nvPicPr>
        <p:blipFill>
          <a:blip r:embed="rId2"/>
          <a:srcRect/>
          <a:stretch>
            <a:fillRect/>
          </a:stretch>
        </p:blipFill>
        <p:spPr bwMode="auto">
          <a:xfrm>
            <a:off x="0" y="609600"/>
            <a:ext cx="9144000" cy="5029200"/>
          </a:xfrm>
          <a:prstGeom prst="rect">
            <a:avLst/>
          </a:prstGeom>
          <a:noFill/>
          <a:ln w="9525">
            <a:noFill/>
            <a:miter lim="800000"/>
            <a:headEnd/>
            <a:tailEnd/>
          </a:ln>
        </p:spPr>
      </p:pic>
      <p:sp>
        <p:nvSpPr>
          <p:cNvPr id="5123" name="Text Box 5"/>
          <p:cNvSpPr txBox="1">
            <a:spLocks noChangeArrowheads="1"/>
          </p:cNvSpPr>
          <p:nvPr/>
        </p:nvSpPr>
        <p:spPr bwMode="auto">
          <a:xfrm>
            <a:off x="2667000" y="119390"/>
            <a:ext cx="2547492" cy="523220"/>
          </a:xfrm>
          <a:prstGeom prst="rect">
            <a:avLst/>
          </a:prstGeom>
          <a:noFill/>
          <a:ln w="9525">
            <a:noFill/>
            <a:miter lim="800000"/>
            <a:headEnd/>
            <a:tailEnd/>
          </a:ln>
        </p:spPr>
        <p:txBody>
          <a:bodyPr wrap="none">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TÌNH HUỐNG</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5124" name="Text Box 6"/>
          <p:cNvSpPr txBox="1">
            <a:spLocks noChangeArrowheads="1"/>
          </p:cNvSpPr>
          <p:nvPr/>
        </p:nvSpPr>
        <p:spPr bwMode="auto">
          <a:xfrm>
            <a:off x="49213" y="5867400"/>
            <a:ext cx="9071714" cy="954107"/>
          </a:xfrm>
          <a:prstGeom prst="rect">
            <a:avLst/>
          </a:prstGeom>
          <a:noFill/>
          <a:ln w="9525">
            <a:noFill/>
            <a:miter lim="800000"/>
            <a:headEnd/>
            <a:tailEnd/>
          </a:ln>
        </p:spPr>
        <p:txBody>
          <a:bodyPr wrap="none">
            <a:spAutoFit/>
          </a:bodyPr>
          <a:lstStyle/>
          <a:p>
            <a:r>
              <a:rPr lang="en-US" dirty="0"/>
              <a:t>   </a:t>
            </a:r>
            <a:r>
              <a:rPr lang="en-US" sz="2800" dirty="0">
                <a:solidFill>
                  <a:srgbClr val="FF0000"/>
                </a:solidFill>
                <a:latin typeface="Times New Roman" panose="02020603050405020304" pitchFamily="18" charset="0"/>
                <a:cs typeface="Times New Roman" panose="02020603050405020304" pitchFamily="18" charset="0"/>
              </a:rPr>
              <a:t>Hôm qua, Long mải chơi, quên sưu tầm tranh, ảnh phục vụ </a:t>
            </a:r>
            <a:endParaRPr lang="en-US" sz="2800" dirty="0" smtClean="0">
              <a:solidFill>
                <a:srgbClr val="FF0000"/>
              </a:solidFill>
              <a:latin typeface="Times New Roman" panose="02020603050405020304" pitchFamily="18" charset="0"/>
              <a:cs typeface="Times New Roman" panose="02020603050405020304" pitchFamily="18" charset="0"/>
            </a:endParaRPr>
          </a:p>
          <a:p>
            <a:r>
              <a:rPr lang="en-US" sz="2800" dirty="0" smtClean="0">
                <a:solidFill>
                  <a:srgbClr val="FF0000"/>
                </a:solidFill>
                <a:latin typeface="Times New Roman" panose="02020603050405020304" pitchFamily="18" charset="0"/>
                <a:cs typeface="Times New Roman" panose="02020603050405020304" pitchFamily="18" charset="0"/>
              </a:rPr>
              <a:t>cho bài </a:t>
            </a:r>
            <a:r>
              <a:rPr lang="en-US" sz="2800" dirty="0">
                <a:solidFill>
                  <a:srgbClr val="FF0000"/>
                </a:solidFill>
                <a:latin typeface="Times New Roman" panose="02020603050405020304" pitchFamily="18" charset="0"/>
                <a:cs typeface="Times New Roman" panose="02020603050405020304" pitchFamily="18" charset="0"/>
              </a:rPr>
              <a:t>học. Sáng nay đến lớp, Long mới nhớ và rất lo lắng…</a:t>
            </a: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4577" y="-43656"/>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5"/>
          <p:cNvSpPr txBox="1">
            <a:spLocks noChangeArrowheads="1"/>
          </p:cNvSpPr>
          <p:nvPr/>
        </p:nvSpPr>
        <p:spPr bwMode="auto">
          <a:xfrm>
            <a:off x="685800" y="663647"/>
            <a:ext cx="8305800" cy="1200150"/>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3600" b="1" i="0" u="none" strike="noStrike" kern="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1/ Theo em, bạn Long có thể có những cách giải quyết như thế nào ?</a:t>
            </a:r>
          </a:p>
        </p:txBody>
      </p:sp>
      <p:sp>
        <p:nvSpPr>
          <p:cNvPr id="7" name="Text Box 5"/>
          <p:cNvSpPr txBox="1">
            <a:spLocks noChangeArrowheads="1"/>
          </p:cNvSpPr>
          <p:nvPr/>
        </p:nvSpPr>
        <p:spPr bwMode="auto">
          <a:xfrm>
            <a:off x="457200" y="2286000"/>
            <a:ext cx="8305800" cy="523220"/>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2800" b="1" i="0" u="none" strike="noStrike" kern="0" cap="none" spc="0" normalizeH="0" baseline="0" noProof="0" dirty="0" smtClean="0">
                <a:ln>
                  <a:noFill/>
                </a:ln>
                <a:solidFill>
                  <a:srgbClr val="FFC000"/>
                </a:solidFill>
                <a:effectLst/>
                <a:uLnTx/>
                <a:uFillTx/>
                <a:latin typeface="Times New Roman" panose="02020603050405020304" pitchFamily="18" charset="0"/>
                <a:cs typeface="Times New Roman" panose="02020603050405020304" pitchFamily="18" charset="0"/>
              </a:rPr>
              <a:t> a) </a:t>
            </a:r>
            <a:r>
              <a:rPr kumimoji="0" lang="en-US" sz="2800" b="1" i="0" u="none" strike="noStrike" kern="0" cap="none" spc="0" normalizeH="0" baseline="0" noProof="0" dirty="0" err="1" smtClean="0">
                <a:ln>
                  <a:noFill/>
                </a:ln>
                <a:solidFill>
                  <a:srgbClr val="FFC000"/>
                </a:solidFill>
                <a:effectLst/>
                <a:uLnTx/>
                <a:uFillTx/>
                <a:latin typeface="Times New Roman" panose="02020603050405020304" pitchFamily="18" charset="0"/>
                <a:cs typeface="Times New Roman" panose="02020603050405020304" pitchFamily="18" charset="0"/>
              </a:rPr>
              <a:t>Mượ</a:t>
            </a:r>
            <a:r>
              <a:rPr lang="en-US" sz="2800" b="1" kern="0" dirty="0" smtClean="0">
                <a:solidFill>
                  <a:srgbClr val="FFC000"/>
                </a:solidFill>
                <a:latin typeface="Times New Roman" panose="02020603050405020304" pitchFamily="18" charset="0"/>
                <a:cs typeface="Times New Roman" panose="02020603050405020304" pitchFamily="18" charset="0"/>
              </a:rPr>
              <a:t>n tranh ảnh của bạn đem cho cô giáo xem.</a:t>
            </a:r>
            <a:endParaRPr kumimoji="0" lang="en-US" sz="2800" b="1" i="0" u="none" strike="noStrike" kern="0" cap="none" spc="0" normalizeH="0" baseline="0" noProof="0" dirty="0" smtClean="0">
              <a:ln>
                <a:noFill/>
              </a:ln>
              <a:solidFill>
                <a:srgbClr val="FFC000"/>
              </a:solidFill>
              <a:effectLst/>
              <a:uLnTx/>
              <a:uFillTx/>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457200" y="3011525"/>
            <a:ext cx="8305800" cy="523220"/>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28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 b) Nói</a:t>
            </a:r>
            <a:r>
              <a:rPr kumimoji="0" lang="en-US" sz="2800" b="1" i="0" u="none" strike="noStrike" kern="0" cap="none" spc="0" normalizeH="0" noProof="0" dirty="0" smtClean="0">
                <a:ln>
                  <a:noFill/>
                </a:ln>
                <a:solidFill>
                  <a:srgbClr val="3333FF"/>
                </a:solidFill>
                <a:effectLst/>
                <a:uLnTx/>
                <a:uFillTx/>
                <a:latin typeface="Times New Roman" panose="02020603050405020304" pitchFamily="18" charset="0"/>
                <a:cs typeface="Times New Roman" panose="02020603050405020304" pitchFamily="18" charset="0"/>
              </a:rPr>
              <a:t> dối là đã sưu tầm nhưng quên ở nhà</a:t>
            </a:r>
            <a:r>
              <a:rPr lang="en-US" sz="2800" b="1" kern="0" dirty="0" smtClean="0">
                <a:solidFill>
                  <a:srgbClr val="3333FF"/>
                </a:solidFill>
                <a:latin typeface="Times New Roman" panose="02020603050405020304" pitchFamily="18" charset="0"/>
                <a:cs typeface="Times New Roman" panose="02020603050405020304" pitchFamily="18" charset="0"/>
              </a:rPr>
              <a:t>.</a:t>
            </a:r>
            <a:endParaRPr kumimoji="0" lang="en-US" sz="28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endParaRPr>
          </a:p>
        </p:txBody>
      </p:sp>
      <p:sp>
        <p:nvSpPr>
          <p:cNvPr id="13" name="Text Box 5"/>
          <p:cNvSpPr txBox="1">
            <a:spLocks noChangeArrowheads="1"/>
          </p:cNvSpPr>
          <p:nvPr/>
        </p:nvSpPr>
        <p:spPr bwMode="auto">
          <a:xfrm>
            <a:off x="450273" y="3737050"/>
            <a:ext cx="8305800" cy="523220"/>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c) Nhận</a:t>
            </a:r>
            <a:r>
              <a:rPr kumimoji="0" lang="en-US" sz="2800" b="1" i="0" u="none" strike="noStrike" kern="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lỗi và hứa với cô sẽ sưu tầm, nộp sau</a:t>
            </a:r>
            <a:r>
              <a:rPr lang="en-US" sz="2800" b="1" kern="0" dirty="0" smtClean="0">
                <a:solidFill>
                  <a:srgbClr val="FF0000"/>
                </a:solidFill>
                <a:latin typeface="Times New Roman" panose="02020603050405020304" pitchFamily="18" charset="0"/>
                <a:cs typeface="Times New Roman" panose="02020603050405020304" pitchFamily="18" charset="0"/>
              </a:rPr>
              <a:t>.</a:t>
            </a:r>
            <a:endParaRPr kumimoji="0" lang="en-US" sz="2800" b="1" i="0" u="none" strike="noStrike" kern="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14" name="Text Box 5"/>
          <p:cNvSpPr txBox="1">
            <a:spLocks noChangeArrowheads="1"/>
          </p:cNvSpPr>
          <p:nvPr/>
        </p:nvSpPr>
        <p:spPr bwMode="auto">
          <a:xfrm>
            <a:off x="450273" y="4370534"/>
            <a:ext cx="8305800" cy="523220"/>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2800" b="1" i="0" u="none" strike="noStrike" kern="0" cap="none" spc="0" normalizeH="0" baseline="0" noProof="0" dirty="0" smtClean="0">
                <a:ln>
                  <a:noFill/>
                </a:ln>
                <a:solidFill>
                  <a:srgbClr val="00B050"/>
                </a:solidFill>
                <a:effectLst/>
                <a:uLnTx/>
                <a:uFillTx/>
                <a:latin typeface="Times New Roman" panose="02020603050405020304" pitchFamily="18" charset="0"/>
                <a:cs typeface="Times New Roman" panose="02020603050405020304" pitchFamily="18" charset="0"/>
              </a:rPr>
              <a:t> d) Không</a:t>
            </a:r>
            <a:r>
              <a:rPr kumimoji="0" lang="en-US" sz="2800" b="1" i="0" u="none" strike="noStrike" kern="0" cap="none" spc="0" normalizeH="0" noProof="0" dirty="0" smtClean="0">
                <a:ln>
                  <a:noFill/>
                </a:ln>
                <a:solidFill>
                  <a:srgbClr val="00B050"/>
                </a:solidFill>
                <a:effectLst/>
                <a:uLnTx/>
                <a:uFillTx/>
                <a:latin typeface="Times New Roman" panose="02020603050405020304" pitchFamily="18" charset="0"/>
                <a:cs typeface="Times New Roman" panose="02020603050405020304" pitchFamily="18" charset="0"/>
              </a:rPr>
              <a:t> nói gì để cô không phạt.</a:t>
            </a:r>
            <a:endParaRPr kumimoji="0" lang="en-US" sz="2800" b="1" i="0" u="none" strike="noStrike" kern="0" cap="none" spc="0" normalizeH="0" baseline="0" noProof="0" dirty="0" smtClean="0">
              <a:ln>
                <a:noFill/>
              </a:ln>
              <a:solidFill>
                <a:srgbClr val="00B05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84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1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heckerboard(across)">
                                      <p:cBhvr>
                                        <p:cTn id="2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5"/>
          <p:cNvSpPr txBox="1">
            <a:spLocks noChangeArrowheads="1"/>
          </p:cNvSpPr>
          <p:nvPr/>
        </p:nvSpPr>
        <p:spPr bwMode="auto">
          <a:xfrm>
            <a:off x="685800" y="1752600"/>
            <a:ext cx="8610600" cy="1323439"/>
          </a:xfrm>
          <a:prstGeom prst="rect">
            <a:avLst/>
          </a:prstGeom>
          <a:noFill/>
          <a:ln w="9525">
            <a:noFill/>
            <a:miter lim="800000"/>
            <a:headEnd/>
            <a:tailEnd/>
          </a:ln>
        </p:spPr>
        <p:txBody>
          <a:bodyPr wrap="square">
            <a:spAutoFit/>
          </a:bodyPr>
          <a:lstStyle/>
          <a:p>
            <a:pPr>
              <a:spcBef>
                <a:spcPct val="50000"/>
              </a:spcBef>
            </a:pPr>
            <a:r>
              <a:rPr lang="en-US" sz="4000" b="1" dirty="0">
                <a:solidFill>
                  <a:srgbClr val="3333FF"/>
                </a:solidFill>
                <a:latin typeface="Times New Roman" panose="02020603050405020304" pitchFamily="18" charset="0"/>
                <a:cs typeface="Times New Roman" panose="02020603050405020304" pitchFamily="18" charset="0"/>
              </a:rPr>
              <a:t> 2/ Nếu em là bạn Long, em sẽ làm gì ? </a:t>
            </a:r>
            <a:r>
              <a:rPr lang="en-US" sz="4000" b="1" dirty="0" smtClean="0">
                <a:solidFill>
                  <a:srgbClr val="3333FF"/>
                </a:solidFill>
                <a:latin typeface="Times New Roman" panose="02020603050405020304" pitchFamily="18" charset="0"/>
                <a:cs typeface="Times New Roman" panose="02020603050405020304" pitchFamily="18" charset="0"/>
              </a:rPr>
              <a:t>Vì </a:t>
            </a:r>
            <a:r>
              <a:rPr lang="en-US" sz="4000" b="1" dirty="0">
                <a:solidFill>
                  <a:srgbClr val="3333FF"/>
                </a:solidFill>
                <a:latin typeface="Times New Roman" panose="02020603050405020304" pitchFamily="18" charset="0"/>
                <a:cs typeface="Times New Roman" panose="02020603050405020304" pitchFamily="18" charset="0"/>
              </a:rPr>
              <a:t>sao ?</a:t>
            </a:r>
          </a:p>
        </p:txBody>
      </p:sp>
    </p:spTree>
    <p:extLst>
      <p:ext uri="{BB962C8B-B14F-4D97-AF65-F5344CB8AC3E}">
        <p14:creationId xmlns:p14="http://schemas.microsoft.com/office/powerpoint/2010/main" val="399171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5"/>
          <p:cNvSpPr txBox="1">
            <a:spLocks noChangeArrowheads="1"/>
          </p:cNvSpPr>
          <p:nvPr/>
        </p:nvSpPr>
        <p:spPr bwMode="auto">
          <a:xfrm>
            <a:off x="228600" y="2209800"/>
            <a:ext cx="8305800" cy="2308225"/>
          </a:xfrm>
          <a:prstGeom prst="rect">
            <a:avLst/>
          </a:prstGeom>
          <a:noFill/>
          <a:ln w="9525">
            <a:solidFill>
              <a:srgbClr val="333399"/>
            </a:solid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32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smtClean="0">
                <a:ln>
                  <a:noFill/>
                </a:ln>
                <a:solidFill>
                  <a:srgbClr val="CC0000"/>
                </a:solidFill>
                <a:effectLst/>
                <a:uLnTx/>
                <a:uFillTx/>
                <a:latin typeface="Times New Roman" panose="02020603050405020304" pitchFamily="18" charset="0"/>
                <a:cs typeface="Times New Roman" panose="02020603050405020304" pitchFamily="18" charset="0"/>
              </a:rPr>
              <a:t>Trung thực trong học tập là thể hiện lòng tự trọng.</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3200" b="1" i="0" u="none" strike="noStrike" kern="0" cap="none" spc="0" normalizeH="0" baseline="0" noProof="0" dirty="0" smtClean="0">
                <a:ln>
                  <a:noFill/>
                </a:ln>
                <a:solidFill>
                  <a:srgbClr val="CC0000"/>
                </a:solidFill>
                <a:effectLst/>
                <a:uLnTx/>
                <a:uFillTx/>
                <a:latin typeface="Times New Roman" panose="02020603050405020304" pitchFamily="18" charset="0"/>
                <a:cs typeface="Times New Roman" panose="02020603050405020304" pitchFamily="18" charset="0"/>
              </a:rPr>
              <a:t>    Trung thực trong học tập, em sẽ được mọi người quý mến.</a:t>
            </a:r>
          </a:p>
        </p:txBody>
      </p:sp>
      <p:sp>
        <p:nvSpPr>
          <p:cNvPr id="4" name="WordArt 4"/>
          <p:cNvSpPr>
            <a:spLocks noChangeArrowheads="1" noChangeShapeType="1" noTextEdit="1"/>
          </p:cNvSpPr>
          <p:nvPr/>
        </p:nvSpPr>
        <p:spPr bwMode="auto">
          <a:xfrm>
            <a:off x="1905000" y="533400"/>
            <a:ext cx="1638300" cy="1177925"/>
          </a:xfrm>
          <a:prstGeom prst="rect">
            <a:avLst/>
          </a:prstGeom>
        </p:spPr>
        <p:txBody>
          <a:bodyPr wrap="none" fromWordArt="1">
            <a:prstTxWarp prst="textSlantUp">
              <a:avLst>
                <a:gd name="adj" fmla="val 32056"/>
              </a:avLst>
            </a:prstTxWarp>
          </a:bodyPr>
          <a:lstStyle/>
          <a:p>
            <a:pPr algn="ctr"/>
            <a:r>
              <a:rPr lang="en-US" sz="28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Ghi nhớ</a:t>
            </a:r>
          </a:p>
        </p:txBody>
      </p:sp>
    </p:spTree>
    <p:extLst>
      <p:ext uri="{BB962C8B-B14F-4D97-AF65-F5344CB8AC3E}">
        <p14:creationId xmlns:p14="http://schemas.microsoft.com/office/powerpoint/2010/main" val="341280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5"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txBox="1">
            <a:spLocks noChangeArrowheads="1"/>
          </p:cNvSpPr>
          <p:nvPr/>
        </p:nvSpPr>
        <p:spPr bwMode="auto">
          <a:xfrm>
            <a:off x="1101725" y="199015"/>
            <a:ext cx="990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sng" strike="noStrike" kern="0" cap="none" spc="0" normalizeH="0" baseline="0" noProof="0" dirty="0" smtClean="0">
                <a:ln>
                  <a:noFill/>
                </a:ln>
                <a:solidFill>
                  <a:srgbClr val="FF6600"/>
                </a:solidFill>
                <a:effectLst/>
                <a:uLnTx/>
                <a:uFillTx/>
                <a:latin typeface="Times New Roman" panose="02020603050405020304" pitchFamily="18" charset="0"/>
                <a:cs typeface="Times New Roman" panose="02020603050405020304" pitchFamily="18" charset="0"/>
              </a:rPr>
              <a:t>Bài</a:t>
            </a:r>
            <a:r>
              <a:rPr kumimoji="0" lang="en-US" sz="2800" b="1" i="0" u="none" strike="noStrike" kern="0" cap="none" spc="0" normalizeH="0" baseline="0" noProof="0" dirty="0" smtClean="0">
                <a:ln>
                  <a:noFill/>
                </a:ln>
                <a:solidFill>
                  <a:srgbClr val="FF6600"/>
                </a:solidFill>
                <a:effectLst/>
                <a:uLnTx/>
                <a:uFillTx/>
                <a:latin typeface="Times New Roman" panose="02020603050405020304" pitchFamily="18" charset="0"/>
                <a:cs typeface="Times New Roman" panose="02020603050405020304" pitchFamily="18" charset="0"/>
              </a:rPr>
              <a:t>:</a:t>
            </a:r>
          </a:p>
        </p:txBody>
      </p:sp>
      <p:sp>
        <p:nvSpPr>
          <p:cNvPr id="4" name="Rectangle 3"/>
          <p:cNvSpPr txBox="1">
            <a:spLocks noChangeArrowheads="1"/>
          </p:cNvSpPr>
          <p:nvPr/>
        </p:nvSpPr>
        <p:spPr bwMode="auto">
          <a:xfrm>
            <a:off x="457200" y="2761241"/>
            <a:ext cx="7467600" cy="762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1" i="0" u="sng"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Trò </a:t>
            </a:r>
            <a:r>
              <a:rPr kumimoji="0" lang="en-US" sz="2800" b="1" i="0" u="sng" strike="noStrike" kern="0" cap="none" spc="0" normalizeH="0" baseline="0" noProof="0" dirty="0" err="1" smtClean="0">
                <a:ln>
                  <a:noFill/>
                </a:ln>
                <a:solidFill>
                  <a:srgbClr val="0066FF"/>
                </a:solidFill>
                <a:effectLst/>
                <a:uLnTx/>
                <a:uFillTx/>
                <a:latin typeface="Times New Roman" panose="02020603050405020304" pitchFamily="18" charset="0"/>
                <a:cs typeface="Times New Roman" panose="02020603050405020304" pitchFamily="18" charset="0"/>
              </a:rPr>
              <a:t>ch</a:t>
            </a:r>
            <a:r>
              <a:rPr kumimoji="0" lang="vi-VN" sz="2800" b="1" i="0" u="sng"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ơ</a:t>
            </a:r>
            <a:r>
              <a:rPr kumimoji="0" lang="en-US" sz="2800" b="1" i="0" u="sng"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i 1</a:t>
            </a:r>
            <a:r>
              <a:rPr kumimoji="0" lang="en-US" sz="2800" b="0" i="0" u="none"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a:t>
            </a:r>
            <a:r>
              <a:rPr kumimoji="0" lang="en-US" sz="2800" b="0" i="0" u="none" strike="noStrike" kern="0" cap="none" spc="0" normalizeH="0" baseline="0" noProof="0" dirty="0" smtClean="0">
                <a:ln>
                  <a:noFill/>
                </a:ln>
                <a:solidFill>
                  <a:srgbClr val="006600"/>
                </a:solidFill>
                <a:effectLst/>
                <a:uLnTx/>
                <a:uFillTx/>
                <a:latin typeface="Times New Roman" panose="02020603050405020304" pitchFamily="18" charset="0"/>
                <a:cs typeface="Times New Roman" panose="02020603050405020304" pitchFamily="18" charset="0"/>
              </a:rPr>
              <a:t> </a:t>
            </a:r>
            <a:r>
              <a:rPr kumimoji="0" lang="en-US" sz="2800" b="1" i="0" u="none" strike="noStrike" kern="0" cap="none" spc="0" normalizeH="0" baseline="0" noProof="0" dirty="0" smtClean="0">
                <a:ln>
                  <a:noFill/>
                </a:ln>
                <a:solidFill>
                  <a:srgbClr val="FF9933"/>
                </a:solidFill>
                <a:effectLst/>
                <a:uLnTx/>
                <a:uFillTx/>
                <a:latin typeface="Times New Roman" panose="02020603050405020304" pitchFamily="18" charset="0"/>
                <a:cs typeface="Times New Roman" panose="02020603050405020304" pitchFamily="18" charset="0"/>
              </a:rPr>
              <a:t>Bạn chọn thế nào ?</a:t>
            </a:r>
          </a:p>
        </p:txBody>
      </p:sp>
      <p:sp>
        <p:nvSpPr>
          <p:cNvPr id="5" name="WordArt 4"/>
          <p:cNvSpPr>
            <a:spLocks noChangeArrowheads="1" noChangeShapeType="1" noTextEdit="1"/>
          </p:cNvSpPr>
          <p:nvPr/>
        </p:nvSpPr>
        <p:spPr bwMode="auto">
          <a:xfrm>
            <a:off x="1631661" y="855230"/>
            <a:ext cx="5410200" cy="1495425"/>
          </a:xfrm>
          <a:prstGeom prst="rect">
            <a:avLst/>
          </a:prstGeom>
        </p:spPr>
        <p:txBody>
          <a:bodyPr wrap="none" fromWordArt="1">
            <a:prstTxWarp prst="textPlain">
              <a:avLst>
                <a:gd name="adj" fmla="val 50000"/>
              </a:avLst>
            </a:prstTxWarp>
          </a:bodyPr>
          <a:lstStyle/>
          <a:p>
            <a:pPr algn="ctr"/>
            <a:r>
              <a:rPr lang="en-US" sz="3600" b="1" kern="10" dirty="0">
                <a:ln w="9525">
                  <a:noFill/>
                  <a:round/>
                  <a:headEnd/>
                  <a:tailEnd/>
                </a:ln>
                <a:gradFill rotWithShape="1">
                  <a:gsLst>
                    <a:gs pos="0">
                      <a:srgbClr val="006600"/>
                    </a:gs>
                    <a:gs pos="50000">
                      <a:srgbClr val="FF0000"/>
                    </a:gs>
                    <a:gs pos="100000">
                      <a:srgbClr val="006600"/>
                    </a:gs>
                  </a:gsLst>
                  <a:lin ang="5400000" scaled="1"/>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Trung thực trong học tập</a:t>
            </a:r>
          </a:p>
        </p:txBody>
      </p:sp>
      <p:sp>
        <p:nvSpPr>
          <p:cNvPr id="6" name="Rectangle 3"/>
          <p:cNvSpPr>
            <a:spLocks noChangeArrowheads="1"/>
          </p:cNvSpPr>
          <p:nvPr/>
        </p:nvSpPr>
        <p:spPr bwMode="auto">
          <a:xfrm>
            <a:off x="457200" y="3617481"/>
            <a:ext cx="7467600" cy="685800"/>
          </a:xfrm>
          <a:prstGeom prst="rect">
            <a:avLst/>
          </a:prstGeom>
          <a:solidFill>
            <a:srgbClr val="FFFFFF"/>
          </a:solidFill>
          <a:ln w="9525">
            <a:noFill/>
            <a:miter lim="800000"/>
            <a:headEnd/>
            <a:tailEnd/>
          </a:ln>
        </p:spPr>
        <p:txBody>
          <a:bodyPr/>
          <a:lstStyle/>
          <a:p>
            <a:pPr marL="342900" marR="0" lvl="0" indent="-342900" defTabSz="914400" eaLnBrk="1" fontAlgn="auto" latinLnBrk="0" hangingPunct="1">
              <a:lnSpc>
                <a:spcPct val="100000"/>
              </a:lnSpc>
              <a:spcBef>
                <a:spcPct val="20000"/>
              </a:spcBef>
              <a:spcAft>
                <a:spcPts val="0"/>
              </a:spcAft>
              <a:buClrTx/>
              <a:buSzTx/>
              <a:buFontTx/>
              <a:buChar char="•"/>
              <a:tabLst/>
              <a:defRPr/>
            </a:pPr>
            <a:r>
              <a:rPr kumimoji="0" lang="en-US" sz="2800" b="1" i="0" u="sng"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Trò </a:t>
            </a:r>
            <a:r>
              <a:rPr kumimoji="0" lang="en-US" sz="2800" b="1" i="0" u="sng" strike="noStrike" kern="0" cap="none" spc="0" normalizeH="0" baseline="0" noProof="0" dirty="0" err="1" smtClean="0">
                <a:ln>
                  <a:noFill/>
                </a:ln>
                <a:solidFill>
                  <a:srgbClr val="0066FF"/>
                </a:solidFill>
                <a:effectLst/>
                <a:uLnTx/>
                <a:uFillTx/>
                <a:latin typeface="Times New Roman" panose="02020603050405020304" pitchFamily="18" charset="0"/>
                <a:cs typeface="Times New Roman" panose="02020603050405020304" pitchFamily="18" charset="0"/>
              </a:rPr>
              <a:t>ch</a:t>
            </a:r>
            <a:r>
              <a:rPr kumimoji="0" lang="vi-VN" sz="2800" b="1" i="0" u="sng"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ơ</a:t>
            </a:r>
            <a:r>
              <a:rPr kumimoji="0" lang="en-US" sz="2800" b="1" i="0" u="sng"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i 2</a:t>
            </a:r>
            <a:r>
              <a:rPr kumimoji="0" lang="en-US" sz="2800" b="1" i="0" u="none" strike="noStrike" kern="0" cap="none" spc="0" normalizeH="0" baseline="0" noProof="0" dirty="0" smtClean="0">
                <a:ln>
                  <a:noFill/>
                </a:ln>
                <a:solidFill>
                  <a:srgbClr val="0066FF"/>
                </a:solidFill>
                <a:effectLst/>
                <a:uLnTx/>
                <a:uFillTx/>
                <a:latin typeface="Times New Roman" panose="02020603050405020304" pitchFamily="18" charset="0"/>
                <a:cs typeface="Times New Roman" panose="02020603050405020304" pitchFamily="18" charset="0"/>
              </a:rPr>
              <a:t>:</a:t>
            </a:r>
            <a:r>
              <a:rPr kumimoji="0" lang="en-US" sz="2800" b="0" i="0" u="none" strike="noStrike" kern="0" cap="none" spc="0" normalizeH="0" baseline="0" noProof="0" dirty="0" smtClean="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sz="2800" b="1" i="0" u="none" strike="noStrike" kern="0" cap="none" spc="0" normalizeH="0" baseline="0" noProof="0" dirty="0" smtClean="0">
                <a:ln>
                  <a:noFill/>
                </a:ln>
                <a:solidFill>
                  <a:srgbClr val="FF9933"/>
                </a:solidFill>
                <a:effectLst/>
                <a:uLnTx/>
                <a:uFillTx/>
                <a:latin typeface="Times New Roman" panose="02020603050405020304" pitchFamily="18" charset="0"/>
                <a:cs typeface="Times New Roman" panose="02020603050405020304" pitchFamily="18" charset="0"/>
              </a:rPr>
              <a:t>Bạn xử lý ra sao ?</a:t>
            </a:r>
          </a:p>
        </p:txBody>
      </p:sp>
      <p:pic>
        <p:nvPicPr>
          <p:cNvPr id="7" name="Picture 7" descr="31"/>
          <p:cNvPicPr>
            <a:picLocks noChangeAspect="1" noChangeArrowheads="1"/>
          </p:cNvPicPr>
          <p:nvPr/>
        </p:nvPicPr>
        <p:blipFill>
          <a:blip r:embed="rId6"/>
          <a:srcRect/>
          <a:stretch>
            <a:fillRect/>
          </a:stretch>
        </p:blipFill>
        <p:spPr bwMode="auto">
          <a:xfrm>
            <a:off x="7381875" y="6927"/>
            <a:ext cx="1762125" cy="1419225"/>
          </a:xfrm>
          <a:prstGeom prst="rect">
            <a:avLst/>
          </a:prstGeom>
          <a:noFill/>
          <a:ln w="9525">
            <a:noFill/>
            <a:miter lim="800000"/>
            <a:headEnd/>
            <a:tailEnd/>
          </a:ln>
        </p:spPr>
      </p:pic>
    </p:spTree>
    <p:extLst>
      <p:ext uri="{BB962C8B-B14F-4D97-AF65-F5344CB8AC3E}">
        <p14:creationId xmlns:p14="http://schemas.microsoft.com/office/powerpoint/2010/main" val="71155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31" presetClass="entr" presetSubtype="0" fill="hold" grpId="0" nodeType="afterEffect">
                                  <p:stCondLst>
                                    <p:cond delay="0"/>
                                  </p:stCondLst>
                                  <p:iterate type="lt">
                                    <p:tmPct val="5000"/>
                                  </p:iterate>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p:tgtEl>
                                      </p:cMediaNode>
                                    </p:audio>
                                  </p:subTnLst>
                                </p:cTn>
                              </p:par>
                            </p:childTnLst>
                          </p:cTn>
                        </p:par>
                        <p:par>
                          <p:cTn id="15" fill="hold">
                            <p:stCondLst>
                              <p:cond delay="2450"/>
                            </p:stCondLst>
                            <p:childTnLst>
                              <p:par>
                                <p:cTn id="16" presetID="22" presetClass="entr" presetSubtype="8" fill="hold" nodeType="afterEffect">
                                  <p:stCondLst>
                                    <p:cond delay="0"/>
                                  </p:stCondLst>
                                  <p:iterate type="wd">
                                    <p:tmPct val="10000"/>
                                  </p:iterate>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left)">
                                      <p:cBhvr>
                                        <p:cTn id="18" dur="500"/>
                                        <p:tgtEl>
                                          <p:spTgt spid="4">
                                            <p:txEl>
                                              <p:pRg st="0" end="0"/>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push.wav"/>
                                        </p:tgtEl>
                                      </p:cMediaNode>
                                    </p:audio>
                                  </p:subTnLst>
                                </p:cTn>
                              </p:par>
                            </p:childTnLst>
                          </p:cTn>
                        </p:par>
                        <p:par>
                          <p:cTn id="19" fill="hold">
                            <p:stCondLst>
                              <p:cond delay="3450"/>
                            </p:stCondLst>
                            <p:childTnLst>
                              <p:par>
                                <p:cTn id="20" presetID="22" presetClass="entr" presetSubtype="8" fill="hold" nodeType="afterEffect">
                                  <p:stCondLst>
                                    <p:cond delay="0"/>
                                  </p:stCondLst>
                                  <p:iterate type="wd">
                                    <p:tmPct val="10000"/>
                                  </p:iterate>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pu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4"/>
          <p:cNvSpPr>
            <a:spLocks noChangeArrowheads="1" noChangeShapeType="1" noTextEdit="1"/>
          </p:cNvSpPr>
          <p:nvPr/>
        </p:nvSpPr>
        <p:spPr bwMode="auto">
          <a:xfrm>
            <a:off x="2743200" y="507206"/>
            <a:ext cx="1600200" cy="7810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sz="2000" b="1" i="0" u="none" strike="noStrike" kern="10" cap="none" spc="0" normalizeH="0" baseline="0" noProof="0" dirty="0">
                <a:ln w="9525">
                  <a:round/>
                  <a:headEnd/>
                  <a:tailEnd/>
                </a:ln>
                <a:solidFill>
                  <a:srgbClr val="009999">
                    <a:alpha val="96077"/>
                  </a:srgbClr>
                </a:solidFill>
                <a:effectLst/>
                <a:uLnTx/>
                <a:uFillTx/>
                <a:latin typeface="Times New Roman" panose="02020603050405020304" pitchFamily="18" charset="0"/>
                <a:cs typeface="Times New Roman" panose="02020603050405020304" pitchFamily="18" charset="0"/>
              </a:rPr>
              <a:t>Trò chơi </a:t>
            </a:r>
            <a:r>
              <a:rPr kumimoji="0" lang="vi-VN" sz="2000" b="1" i="0" u="none" strike="noStrike" kern="10" cap="none" spc="0" normalizeH="0" baseline="0" noProof="0" dirty="0" smtClean="0">
                <a:ln w="9525">
                  <a:round/>
                  <a:headEnd/>
                  <a:tailEnd/>
                </a:ln>
                <a:solidFill>
                  <a:srgbClr val="009999">
                    <a:alpha val="96077"/>
                  </a:srgbClr>
                </a:solidFill>
                <a:effectLst/>
                <a:uLnTx/>
                <a:uFillTx/>
                <a:latin typeface="Times New Roman" panose="02020603050405020304" pitchFamily="18" charset="0"/>
                <a:cs typeface="Times New Roman" panose="02020603050405020304" pitchFamily="18" charset="0"/>
              </a:rPr>
              <a:t>1:</a:t>
            </a:r>
            <a:endParaRPr kumimoji="0" lang="en-US" sz="2000" b="1" i="0" u="none" strike="noStrike" kern="10" cap="none" spc="0" normalizeH="0" baseline="0" noProof="0" dirty="0">
              <a:ln w="9525">
                <a:round/>
                <a:headEnd/>
                <a:tailEnd/>
              </a:ln>
              <a:solidFill>
                <a:srgbClr val="009999">
                  <a:alpha val="96077"/>
                </a:srgbClr>
              </a:solidFill>
              <a:effectLst/>
              <a:uLnTx/>
              <a:uFillTx/>
              <a:latin typeface="Times New Roman" panose="02020603050405020304" pitchFamily="18" charset="0"/>
              <a:cs typeface="Times New Roman" panose="02020603050405020304" pitchFamily="18" charset="0"/>
            </a:endParaRPr>
          </a:p>
        </p:txBody>
      </p:sp>
      <p:sp>
        <p:nvSpPr>
          <p:cNvPr id="7178" name="WordArt 10"/>
          <p:cNvSpPr>
            <a:spLocks noChangeArrowheads="1" noChangeShapeType="1" noTextEdit="1"/>
          </p:cNvSpPr>
          <p:nvPr/>
        </p:nvSpPr>
        <p:spPr bwMode="auto">
          <a:xfrm>
            <a:off x="1219200" y="1371600"/>
            <a:ext cx="7239000" cy="1524000"/>
          </a:xfrm>
          <a:prstGeom prst="rect">
            <a:avLst/>
          </a:prstGeom>
        </p:spPr>
        <p:txBody>
          <a:bodyPr wrap="none" fromWordArt="1">
            <a:prstTxWarp prst="textPlain">
              <a:avLst>
                <a:gd name="adj" fmla="val 50000"/>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0" cap="none" spc="0" normalizeH="0" baseline="0" noProof="0" dirty="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uLnTx/>
                <a:uFillTx/>
                <a:latin typeface="Times New Roman" panose="02020603050405020304" pitchFamily="18" charset="0"/>
                <a:cs typeface="Times New Roman" panose="02020603050405020304" pitchFamily="18" charset="0"/>
              </a:rPr>
              <a:t>"Bạn </a:t>
            </a:r>
            <a:r>
              <a:rPr kumimoji="0" lang="en-US" sz="3200" b="0" i="0" u="none" strike="noStrike" kern="10" cap="none" spc="0" normalizeH="0" baseline="0" noProof="0" dirty="0" smtClean="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uLnTx/>
                <a:uFillTx/>
                <a:latin typeface="Times New Roman" panose="02020603050405020304" pitchFamily="18" charset="0"/>
                <a:cs typeface="Times New Roman" panose="02020603050405020304" pitchFamily="18" charset="0"/>
              </a:rPr>
              <a:t>chọn</a:t>
            </a:r>
            <a:r>
              <a:rPr kumimoji="0" lang="en-US" sz="3200" b="0" i="0" u="none" strike="noStrike" kern="10" cap="none" spc="0" normalizeH="0" noProof="0" dirty="0" smtClean="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uLnTx/>
                <a:uFillTx/>
                <a:latin typeface="Times New Roman" panose="02020603050405020304" pitchFamily="18" charset="0"/>
                <a:cs typeface="Times New Roman" panose="02020603050405020304" pitchFamily="18" charset="0"/>
              </a:rPr>
              <a:t> thế nào</a:t>
            </a:r>
            <a:r>
              <a:rPr kumimoji="0" lang="en-US" sz="3200" b="0" i="0" u="none" strike="noStrike" kern="10" cap="none" spc="0" normalizeH="0" baseline="0" noProof="0" dirty="0" smtClean="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uLnTx/>
                <a:uFillTx/>
                <a:latin typeface="Times New Roman" panose="02020603050405020304" pitchFamily="18" charset="0"/>
                <a:cs typeface="Times New Roman" panose="02020603050405020304" pitchFamily="18" charset="0"/>
              </a:rPr>
              <a:t>?"</a:t>
            </a:r>
            <a:endParaRPr kumimoji="0" lang="en-US" sz="3200" b="0" i="0" u="none" strike="noStrike" kern="10" cap="none" spc="0" normalizeH="0" baseline="0" noProof="0" dirty="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uLnTx/>
              <a:uFillTx/>
              <a:latin typeface="Times New Roman" panose="02020603050405020304" pitchFamily="18" charset="0"/>
              <a:cs typeface="Times New Roman" panose="02020603050405020304" pitchFamily="18" charset="0"/>
            </a:endParaRPr>
          </a:p>
        </p:txBody>
      </p:sp>
      <p:sp>
        <p:nvSpPr>
          <p:cNvPr id="14340" name="Text Box 4"/>
          <p:cNvSpPr txBox="1">
            <a:spLocks noChangeArrowheads="1"/>
          </p:cNvSpPr>
          <p:nvPr/>
        </p:nvSpPr>
        <p:spPr bwMode="auto">
          <a:xfrm rot="10800000">
            <a:off x="381000" y="3062288"/>
            <a:ext cx="8385175" cy="338137"/>
          </a:xfrm>
          <a:prstGeom prst="rect">
            <a:avLst/>
          </a:prstGeom>
          <a:noFill/>
          <a:ln w="9525">
            <a:noFill/>
            <a:miter lim="800000"/>
            <a:headEnd/>
            <a:tailEnd/>
          </a:ln>
        </p:spPr>
        <p:txBody>
          <a:bodyPr rot="1080000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SG" sz="16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30725" name="Text Box 5"/>
          <p:cNvSpPr txBox="1">
            <a:spLocks noChangeArrowheads="1"/>
          </p:cNvSpPr>
          <p:nvPr/>
        </p:nvSpPr>
        <p:spPr bwMode="auto">
          <a:xfrm>
            <a:off x="228600" y="3381375"/>
            <a:ext cx="8610600" cy="1077913"/>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a:ln>
                  <a:noFill/>
                </a:ln>
                <a:solidFill>
                  <a:srgbClr val="3333FF"/>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Hãy cùng suy nghĩ </a:t>
            </a:r>
            <a:r>
              <a:rPr kumimoji="0" lang="vi-VN" sz="3200" b="0" i="0" u="none" strike="noStrike" kern="1200" cap="none" spc="0" normalizeH="0" baseline="0" noProof="0">
                <a:ln>
                  <a:noFill/>
                </a:ln>
                <a:solidFill>
                  <a:srgbClr val="3333FF"/>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đ</a:t>
            </a:r>
            <a:r>
              <a:rPr kumimoji="0" lang="en-US" sz="3200" b="0" i="0" u="none" strike="noStrike" kern="1200" cap="none" spc="0" normalizeH="0" baseline="0" noProof="0">
                <a:ln>
                  <a:noFill/>
                </a:ln>
                <a:solidFill>
                  <a:srgbClr val="3333FF"/>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ể tìm ra cách giải quyết cho các tình huống sau</a:t>
            </a:r>
          </a:p>
        </p:txBody>
      </p:sp>
      <p:pic>
        <p:nvPicPr>
          <p:cNvPr id="14342" name="Picture 6" descr="Fairy7b"/>
          <p:cNvPicPr>
            <a:picLocks noChangeAspect="1" noChangeArrowheads="1"/>
          </p:cNvPicPr>
          <p:nvPr/>
        </p:nvPicPr>
        <p:blipFill>
          <a:blip r:embed="rId4"/>
          <a:srcRect/>
          <a:stretch>
            <a:fillRect/>
          </a:stretch>
        </p:blipFill>
        <p:spPr bwMode="auto">
          <a:xfrm>
            <a:off x="3733800" y="5233988"/>
            <a:ext cx="1652588" cy="1624012"/>
          </a:xfrm>
          <a:prstGeom prst="rect">
            <a:avLst/>
          </a:prstGeom>
          <a:noFill/>
          <a:ln w="9525">
            <a:noFill/>
            <a:miter lim="800000"/>
            <a:headEnd/>
            <a:tailEnd/>
          </a:ln>
        </p:spPr>
      </p:pic>
      <p:pic>
        <p:nvPicPr>
          <p:cNvPr id="7" name="Picture 2"/>
          <p:cNvPicPr>
            <a:picLocks noChangeAspect="1" noChangeArrowheads="1"/>
          </p:cNvPicPr>
          <p:nvPr/>
        </p:nvPicPr>
        <p:blipFill>
          <a:blip r:embed="rId5"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94755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178"/>
                                        </p:tgtEl>
                                        <p:attrNameLst>
                                          <p:attrName>style.visibility</p:attrName>
                                        </p:attrNameLst>
                                      </p:cBhvr>
                                      <p:to>
                                        <p:strVal val="visible"/>
                                      </p:to>
                                    </p:set>
                                    <p:anim calcmode="lin" valueType="num">
                                      <p:cBhvr>
                                        <p:cTn id="11" dur="1000" fill="hold"/>
                                        <p:tgtEl>
                                          <p:spTgt spid="7178"/>
                                        </p:tgtEl>
                                        <p:attrNameLst>
                                          <p:attrName>ppt_w</p:attrName>
                                        </p:attrNameLst>
                                      </p:cBhvr>
                                      <p:tavLst>
                                        <p:tav tm="0">
                                          <p:val>
                                            <p:fltVal val="0"/>
                                          </p:val>
                                        </p:tav>
                                        <p:tav tm="100000">
                                          <p:val>
                                            <p:strVal val="#ppt_w"/>
                                          </p:val>
                                        </p:tav>
                                      </p:tavLst>
                                    </p:anim>
                                    <p:anim calcmode="lin" valueType="num">
                                      <p:cBhvr>
                                        <p:cTn id="12" dur="1000" fill="hold"/>
                                        <p:tgtEl>
                                          <p:spTgt spid="7178"/>
                                        </p:tgtEl>
                                        <p:attrNameLst>
                                          <p:attrName>ppt_h</p:attrName>
                                        </p:attrNameLst>
                                      </p:cBhvr>
                                      <p:tavLst>
                                        <p:tav tm="0">
                                          <p:val>
                                            <p:fltVal val="0"/>
                                          </p:val>
                                        </p:tav>
                                        <p:tav tm="100000">
                                          <p:val>
                                            <p:strVal val="#ppt_h"/>
                                          </p:val>
                                        </p:tav>
                                      </p:tavLst>
                                    </p:anim>
                                    <p:anim calcmode="lin" valueType="num">
                                      <p:cBhvr>
                                        <p:cTn id="13" dur="1000" fill="hold"/>
                                        <p:tgtEl>
                                          <p:spTgt spid="7178"/>
                                        </p:tgtEl>
                                        <p:attrNameLst>
                                          <p:attrName>style.rotation</p:attrName>
                                        </p:attrNameLst>
                                      </p:cBhvr>
                                      <p:tavLst>
                                        <p:tav tm="0">
                                          <p:val>
                                            <p:fltVal val="90"/>
                                          </p:val>
                                        </p:tav>
                                        <p:tav tm="100000">
                                          <p:val>
                                            <p:fltVal val="0"/>
                                          </p:val>
                                        </p:tav>
                                      </p:tavLst>
                                    </p:anim>
                                    <p:animEffect transition="in" filter="fade">
                                      <p:cBhvr>
                                        <p:cTn id="14" dur="1000"/>
                                        <p:tgtEl>
                                          <p:spTgt spid="7178"/>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0725"/>
                                        </p:tgtEl>
                                        <p:attrNameLst>
                                          <p:attrName>style.visibility</p:attrName>
                                        </p:attrNameLst>
                                      </p:cBhvr>
                                      <p:to>
                                        <p:strVal val="visible"/>
                                      </p:to>
                                    </p:set>
                                    <p:anim calcmode="discrete" valueType="clr">
                                      <p:cBhvr override="childStyle">
                                        <p:cTn id="19" dur="80"/>
                                        <p:tgtEl>
                                          <p:spTgt spid="30725"/>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25"/>
                                        </p:tgtEl>
                                        <p:attrNameLst>
                                          <p:attrName>fillcolor</p:attrName>
                                        </p:attrNameLst>
                                      </p:cBhvr>
                                      <p:tavLst>
                                        <p:tav tm="0">
                                          <p:val>
                                            <p:clrVal>
                                              <a:schemeClr val="accent2"/>
                                            </p:clrVal>
                                          </p:val>
                                        </p:tav>
                                        <p:tav tm="50000">
                                          <p:val>
                                            <p:clrVal>
                                              <a:schemeClr val="hlink"/>
                                            </p:clrVal>
                                          </p:val>
                                        </p:tav>
                                      </p:tavLst>
                                    </p:anim>
                                    <p:set>
                                      <p:cBhvr>
                                        <p:cTn id="21" dur="80"/>
                                        <p:tgtEl>
                                          <p:spTgt spid="30725"/>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3"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7178" grpId="0" animBg="1"/>
      <p:bldP spid="307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4"/>
          <p:cNvSpPr txBox="1">
            <a:spLocks noChangeArrowheads="1"/>
          </p:cNvSpPr>
          <p:nvPr/>
        </p:nvSpPr>
        <p:spPr bwMode="auto">
          <a:xfrm>
            <a:off x="914400" y="2244615"/>
            <a:ext cx="8382000" cy="3108543"/>
          </a:xfrm>
          <a:prstGeom prst="rect">
            <a:avLst/>
          </a:prstGeom>
          <a:noFill/>
          <a:ln w="9525">
            <a:noFill/>
            <a:miter lim="800000"/>
            <a:headEnd/>
            <a:tailEnd/>
          </a:ln>
        </p:spPr>
        <p:txBody>
          <a:bodyPr wrap="square">
            <a:spAutoFit/>
          </a:bodyPr>
          <a:lstStyle/>
          <a:p>
            <a:pPr marL="0" marR="0" lvl="0" indent="0" defTabSz="914400" eaLnBrk="0" fontAlgn="auto" latinLnBrk="0" hangingPunct="0">
              <a:lnSpc>
                <a:spcPct val="100000"/>
              </a:lnSpc>
              <a:spcBef>
                <a:spcPct val="50000"/>
              </a:spcBef>
              <a:spcAft>
                <a:spcPts val="0"/>
              </a:spcAft>
              <a:buClrTx/>
              <a:buSzTx/>
              <a:buFontTx/>
              <a:buNone/>
              <a:tabLst/>
              <a:defRPr/>
            </a:pPr>
            <a:r>
              <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a) Nhắc bài cho bạn trong giờ kiểm tra.</a:t>
            </a:r>
          </a:p>
          <a:p>
            <a:pPr marL="0" marR="0" lvl="0" indent="0" defTabSz="914400" eaLnBrk="0" fontAlgn="auto" latinLnBrk="0" hangingPunct="0">
              <a:lnSpc>
                <a:spcPct val="100000"/>
              </a:lnSpc>
              <a:spcBef>
                <a:spcPct val="50000"/>
              </a:spcBef>
              <a:spcAft>
                <a:spcPts val="0"/>
              </a:spcAft>
              <a:buClrTx/>
              <a:buSzTx/>
              <a:buFontTx/>
              <a:buNone/>
              <a:tabLst/>
              <a:defRPr/>
            </a:pPr>
            <a:r>
              <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b) Kh</a:t>
            </a:r>
            <a:r>
              <a:rPr lang="en-US" sz="2800" kern="0" noProof="0" dirty="0" smtClean="0">
                <a:solidFill>
                  <a:srgbClr val="A50021"/>
                </a:solidFill>
                <a:latin typeface="Times New Roman" panose="02020603050405020304" pitchFamily="18" charset="0"/>
                <a:cs typeface="Times New Roman" panose="02020603050405020304" pitchFamily="18" charset="0"/>
              </a:rPr>
              <a:t>ô</a:t>
            </a:r>
            <a:r>
              <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ng làm bài tập mà mượn vở của bạn để chép.</a:t>
            </a:r>
          </a:p>
          <a:p>
            <a:pPr marL="0" marR="0" lvl="0" indent="0" defTabSz="914400" eaLnBrk="0" fontAlgn="auto" latinLnBrk="0" hangingPunct="0">
              <a:lnSpc>
                <a:spcPct val="100000"/>
              </a:lnSpc>
              <a:spcBef>
                <a:spcPct val="50000"/>
              </a:spcBef>
              <a:spcAft>
                <a:spcPts val="0"/>
              </a:spcAft>
              <a:buClrTx/>
              <a:buSzTx/>
              <a:buFontTx/>
              <a:buNone/>
              <a:tabLst/>
              <a:defRPr/>
            </a:pPr>
            <a:r>
              <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c) Kh</a:t>
            </a:r>
            <a:r>
              <a:rPr lang="en-US" sz="2800" kern="0" noProof="0" dirty="0" smtClean="0">
                <a:solidFill>
                  <a:srgbClr val="A50021"/>
                </a:solidFill>
                <a:latin typeface="Times New Roman" panose="02020603050405020304" pitchFamily="18" charset="0"/>
                <a:cs typeface="Times New Roman" panose="02020603050405020304" pitchFamily="18" charset="0"/>
              </a:rPr>
              <a:t>ô</a:t>
            </a:r>
            <a:r>
              <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ng chép bài của bạn trong giờ kiểm tra.</a:t>
            </a:r>
          </a:p>
          <a:p>
            <a:pPr marL="0" marR="0" lvl="0" indent="0" defTabSz="914400" eaLnBrk="0" fontAlgn="auto" latinLnBrk="0" hangingPunct="0">
              <a:lnSpc>
                <a:spcPct val="100000"/>
              </a:lnSpc>
              <a:spcBef>
                <a:spcPct val="50000"/>
              </a:spcBef>
              <a:spcAft>
                <a:spcPts val="0"/>
              </a:spcAft>
              <a:buClrTx/>
              <a:buSzTx/>
              <a:buFontTx/>
              <a:buNone/>
              <a:tabLst/>
              <a:defRPr/>
            </a:pPr>
            <a:r>
              <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d) Giấu điểm kém, chỉ báo điểm tốt với bố mẹ.</a:t>
            </a:r>
          </a:p>
          <a:p>
            <a:pPr marL="0" marR="0" lvl="0" indent="0" defTabSz="914400" eaLnBrk="0" fontAlgn="auto" latinLnBrk="0" hangingPunct="0">
              <a:lnSpc>
                <a:spcPct val="100000"/>
              </a:lnSpc>
              <a:spcBef>
                <a:spcPct val="50000"/>
              </a:spcBef>
              <a:spcAft>
                <a:spcPts val="0"/>
              </a:spcAft>
              <a:buClrTx/>
              <a:buSzTx/>
              <a:buFontTx/>
              <a:buNone/>
              <a:tabLst/>
              <a:defRPr/>
            </a:pPr>
            <a:endParaRPr kumimoji="0" lang="en-US" sz="28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endParaRPr>
          </a:p>
        </p:txBody>
      </p:sp>
      <p:grpSp>
        <p:nvGrpSpPr>
          <p:cNvPr id="4" name="Group 28"/>
          <p:cNvGrpSpPr>
            <a:grpSpLocks/>
          </p:cNvGrpSpPr>
          <p:nvPr/>
        </p:nvGrpSpPr>
        <p:grpSpPr bwMode="auto">
          <a:xfrm>
            <a:off x="304800" y="2209800"/>
            <a:ext cx="533400" cy="533400"/>
            <a:chOff x="192" y="984"/>
            <a:chExt cx="336" cy="336"/>
          </a:xfrm>
        </p:grpSpPr>
        <p:sp>
          <p:nvSpPr>
            <p:cNvPr id="5" name="Oval 7"/>
            <p:cNvSpPr>
              <a:spLocks noChangeArrowheads="1"/>
            </p:cNvSpPr>
            <p:nvPr/>
          </p:nvSpPr>
          <p:spPr bwMode="auto">
            <a:xfrm>
              <a:off x="192" y="984"/>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6" name="WordArt 17"/>
            <p:cNvSpPr>
              <a:spLocks noChangeArrowheads="1" noChangeShapeType="1" noTextEdit="1"/>
            </p:cNvSpPr>
            <p:nvPr/>
          </p:nvSpPr>
          <p:spPr bwMode="auto">
            <a:xfrm>
              <a:off x="288" y="1056"/>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smtClean="0">
                  <a:ln w="9525">
                    <a:solidFill>
                      <a:srgbClr val="FF0000"/>
                    </a:solidFill>
                    <a:round/>
                    <a:headEnd/>
                    <a:tailEnd/>
                  </a:ln>
                  <a:solidFill>
                    <a:srgbClr val="FF0000"/>
                  </a:solidFill>
                  <a:effectLst/>
                  <a:uLnTx/>
                  <a:uFillTx/>
                  <a:latin typeface="Arial"/>
                  <a:cs typeface="Arial"/>
                </a:rPr>
                <a:t>S</a:t>
              </a:r>
            </a:p>
          </p:txBody>
        </p:sp>
      </p:grpSp>
      <p:grpSp>
        <p:nvGrpSpPr>
          <p:cNvPr id="7" name="Group 27"/>
          <p:cNvGrpSpPr>
            <a:grpSpLocks/>
          </p:cNvGrpSpPr>
          <p:nvPr/>
        </p:nvGrpSpPr>
        <p:grpSpPr bwMode="auto">
          <a:xfrm>
            <a:off x="304800" y="2819400"/>
            <a:ext cx="533400" cy="533400"/>
            <a:chOff x="192" y="2256"/>
            <a:chExt cx="336" cy="336"/>
          </a:xfrm>
        </p:grpSpPr>
        <p:sp>
          <p:nvSpPr>
            <p:cNvPr id="8" name="Oval 8"/>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9" name="WordArt 18"/>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smtClean="0">
                  <a:ln w="9525">
                    <a:solidFill>
                      <a:srgbClr val="FF0000"/>
                    </a:solidFill>
                    <a:round/>
                    <a:headEnd/>
                    <a:tailEnd/>
                  </a:ln>
                  <a:solidFill>
                    <a:srgbClr val="FF0000"/>
                  </a:solidFill>
                  <a:effectLst/>
                  <a:uLnTx/>
                  <a:uFillTx/>
                  <a:latin typeface="Arial"/>
                  <a:cs typeface="Arial"/>
                </a:rPr>
                <a:t>S</a:t>
              </a:r>
            </a:p>
          </p:txBody>
        </p:sp>
      </p:grpSp>
      <p:grpSp>
        <p:nvGrpSpPr>
          <p:cNvPr id="10" name="Group 26"/>
          <p:cNvGrpSpPr>
            <a:grpSpLocks/>
          </p:cNvGrpSpPr>
          <p:nvPr/>
        </p:nvGrpSpPr>
        <p:grpSpPr bwMode="auto">
          <a:xfrm>
            <a:off x="304800" y="3505200"/>
            <a:ext cx="533400" cy="533400"/>
            <a:chOff x="192" y="2832"/>
            <a:chExt cx="336" cy="336"/>
          </a:xfrm>
        </p:grpSpPr>
        <p:sp>
          <p:nvSpPr>
            <p:cNvPr id="11" name="Oval 9"/>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12" name="WordArt 19"/>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smtClean="0">
                  <a:ln w="9525">
                    <a:solidFill>
                      <a:srgbClr val="FF0000"/>
                    </a:solidFill>
                    <a:round/>
                    <a:headEnd/>
                    <a:tailEnd/>
                  </a:ln>
                  <a:solidFill>
                    <a:srgbClr val="FF0000"/>
                  </a:solidFill>
                  <a:effectLst/>
                  <a:uLnTx/>
                  <a:uFillTx/>
                  <a:latin typeface="Arial"/>
                  <a:cs typeface="Arial"/>
                </a:rPr>
                <a:t>Đ</a:t>
              </a:r>
            </a:p>
          </p:txBody>
        </p:sp>
      </p:grpSp>
      <p:grpSp>
        <p:nvGrpSpPr>
          <p:cNvPr id="13" name="Group 47"/>
          <p:cNvGrpSpPr>
            <a:grpSpLocks/>
          </p:cNvGrpSpPr>
          <p:nvPr/>
        </p:nvGrpSpPr>
        <p:grpSpPr bwMode="auto">
          <a:xfrm>
            <a:off x="304800" y="4114800"/>
            <a:ext cx="533400" cy="533400"/>
            <a:chOff x="192" y="2256"/>
            <a:chExt cx="336" cy="336"/>
          </a:xfrm>
        </p:grpSpPr>
        <p:sp>
          <p:nvSpPr>
            <p:cNvPr id="14" name="Oval 48"/>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15" name="WordArt 49"/>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smtClean="0">
                  <a:ln w="9525">
                    <a:solidFill>
                      <a:srgbClr val="FF0000"/>
                    </a:solidFill>
                    <a:round/>
                    <a:headEnd/>
                    <a:tailEnd/>
                  </a:ln>
                  <a:solidFill>
                    <a:srgbClr val="FF0000"/>
                  </a:solidFill>
                  <a:effectLst/>
                  <a:uLnTx/>
                  <a:uFillTx/>
                  <a:latin typeface="Arial"/>
                  <a:cs typeface="Arial"/>
                </a:rPr>
                <a:t>S</a:t>
              </a:r>
            </a:p>
          </p:txBody>
        </p:sp>
      </p:grpSp>
      <p:sp>
        <p:nvSpPr>
          <p:cNvPr id="16" name="Text Box 50"/>
          <p:cNvSpPr txBox="1">
            <a:spLocks noChangeArrowheads="1"/>
          </p:cNvSpPr>
          <p:nvPr/>
        </p:nvSpPr>
        <p:spPr bwMode="auto">
          <a:xfrm>
            <a:off x="1101725" y="188774"/>
            <a:ext cx="7478713" cy="1754326"/>
          </a:xfrm>
          <a:prstGeom prst="rect">
            <a:avLst/>
          </a:prstGeom>
          <a:noFill/>
          <a:ln w="9525">
            <a:noFill/>
            <a:miter lim="800000"/>
            <a:headEnd/>
            <a:tailEnd/>
          </a:ln>
        </p:spPr>
        <p:txBody>
          <a:bodyPr wrap="square">
            <a:spAutoFit/>
          </a:bodyPr>
          <a:lstStyle/>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kumimoji="0" lang="en-US" sz="36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Theo em, trong những việc làm dưới đây, việc làm nào thể hiện tính trung thực trong học tập ?</a:t>
            </a:r>
          </a:p>
        </p:txBody>
      </p:sp>
    </p:spTree>
    <p:extLst>
      <p:ext uri="{BB962C8B-B14F-4D97-AF65-F5344CB8AC3E}">
        <p14:creationId xmlns:p14="http://schemas.microsoft.com/office/powerpoint/2010/main" val="98627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2"/>
          <p:cNvSpPr txBox="1">
            <a:spLocks noChangeArrowheads="1"/>
          </p:cNvSpPr>
          <p:nvPr/>
        </p:nvSpPr>
        <p:spPr bwMode="auto">
          <a:xfrm>
            <a:off x="776288" y="2189827"/>
            <a:ext cx="7758112" cy="2554545"/>
          </a:xfrm>
          <a:prstGeom prst="rect">
            <a:avLst/>
          </a:prstGeom>
          <a:noFill/>
          <a:ln w="9525">
            <a:noFill/>
            <a:miter lim="800000"/>
            <a:headEnd/>
            <a:tailEnd/>
          </a:ln>
        </p:spPr>
        <p:txBody>
          <a:bodyPr wrap="square">
            <a:spAutoFit/>
          </a:bodyPr>
          <a:lstStyle/>
          <a:p>
            <a:pPr marL="342900" marR="0" lvl="0" indent="-342900" defTabSz="914400" eaLnBrk="0" fontAlgn="auto" latinLnBrk="0" hangingPunct="0">
              <a:lnSpc>
                <a:spcPct val="100000"/>
              </a:lnSpc>
              <a:spcBef>
                <a:spcPct val="50000"/>
              </a:spcBef>
              <a:spcAft>
                <a:spcPts val="0"/>
              </a:spcAft>
              <a:buClrTx/>
              <a:buSzTx/>
              <a:buFontTx/>
              <a:buAutoNum type="alphaLcParenR"/>
              <a:tabLst/>
              <a:defRPr/>
            </a:pPr>
            <a:r>
              <a:rPr kumimoji="0" lang="en-US" sz="32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Trung thực trong học tập chỉ thiệt mình.</a:t>
            </a:r>
          </a:p>
          <a:p>
            <a:pPr marL="342900" marR="0" lvl="0" indent="-342900" defTabSz="914400" eaLnBrk="0" fontAlgn="auto" latinLnBrk="0" hangingPunct="0">
              <a:lnSpc>
                <a:spcPct val="100000"/>
              </a:lnSpc>
              <a:spcBef>
                <a:spcPct val="50000"/>
              </a:spcBef>
              <a:spcAft>
                <a:spcPts val="0"/>
              </a:spcAft>
              <a:buClrTx/>
              <a:buSzTx/>
              <a:buFontTx/>
              <a:buAutoNum type="alphaLcParenR"/>
              <a:tabLst/>
              <a:defRPr/>
            </a:pPr>
            <a:r>
              <a:rPr kumimoji="0" lang="en-US" sz="32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Thiếu trung thực trong học tập là giả dối.</a:t>
            </a:r>
          </a:p>
          <a:p>
            <a:pPr marL="342900" marR="0" lvl="0" indent="-342900" defTabSz="914400" eaLnBrk="0" fontAlgn="auto" latinLnBrk="0" hangingPunct="0">
              <a:lnSpc>
                <a:spcPct val="100000"/>
              </a:lnSpc>
              <a:spcBef>
                <a:spcPct val="50000"/>
              </a:spcBef>
              <a:spcAft>
                <a:spcPts val="0"/>
              </a:spcAft>
              <a:buClrTx/>
              <a:buSzTx/>
              <a:buFontTx/>
              <a:buAutoNum type="alphaLcParenR"/>
              <a:tabLst/>
              <a:defRPr/>
            </a:pPr>
            <a:r>
              <a:rPr kumimoji="0" lang="en-US" sz="3200" b="0" i="0" u="none" strike="noStrike" kern="0" cap="none" spc="0" normalizeH="0" baseline="0" noProof="0" dirty="0" smtClean="0">
                <a:ln>
                  <a:noFill/>
                </a:ln>
                <a:solidFill>
                  <a:srgbClr val="A50021"/>
                </a:solidFill>
                <a:effectLst/>
                <a:uLnTx/>
                <a:uFillTx/>
                <a:latin typeface="Times New Roman" panose="02020603050405020304" pitchFamily="18" charset="0"/>
                <a:cs typeface="Times New Roman" panose="02020603050405020304" pitchFamily="18" charset="0"/>
              </a:rPr>
              <a:t>Trung thực trong học tập là thể hiện lòng tự trọng.</a:t>
            </a:r>
          </a:p>
        </p:txBody>
      </p:sp>
      <p:grpSp>
        <p:nvGrpSpPr>
          <p:cNvPr id="5" name="Group 6"/>
          <p:cNvGrpSpPr>
            <a:grpSpLocks/>
          </p:cNvGrpSpPr>
          <p:nvPr/>
        </p:nvGrpSpPr>
        <p:grpSpPr bwMode="auto">
          <a:xfrm>
            <a:off x="176645" y="2286000"/>
            <a:ext cx="533400" cy="533400"/>
            <a:chOff x="192" y="2256"/>
            <a:chExt cx="336" cy="336"/>
          </a:xfrm>
        </p:grpSpPr>
        <p:sp>
          <p:nvSpPr>
            <p:cNvPr id="6" name="Oval 7"/>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7" name="WordArt 8"/>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dirty="0" smtClean="0">
                  <a:ln w="9525">
                    <a:solidFill>
                      <a:srgbClr val="FF0000"/>
                    </a:solidFill>
                    <a:round/>
                    <a:headEnd/>
                    <a:tailEnd/>
                  </a:ln>
                  <a:solidFill>
                    <a:srgbClr val="FF0000"/>
                  </a:solidFill>
                  <a:effectLst/>
                  <a:uLnTx/>
                  <a:uFillTx/>
                  <a:latin typeface="Arial"/>
                  <a:cs typeface="Arial"/>
                </a:rPr>
                <a:t>S</a:t>
              </a:r>
            </a:p>
          </p:txBody>
        </p:sp>
      </p:grpSp>
      <p:grpSp>
        <p:nvGrpSpPr>
          <p:cNvPr id="8" name="Group 9"/>
          <p:cNvGrpSpPr>
            <a:grpSpLocks/>
          </p:cNvGrpSpPr>
          <p:nvPr/>
        </p:nvGrpSpPr>
        <p:grpSpPr bwMode="auto">
          <a:xfrm>
            <a:off x="228600" y="3653415"/>
            <a:ext cx="533400" cy="533400"/>
            <a:chOff x="192" y="2832"/>
            <a:chExt cx="336" cy="336"/>
          </a:xfrm>
        </p:grpSpPr>
        <p:sp>
          <p:nvSpPr>
            <p:cNvPr id="9" name="Oval 10"/>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10" name="WordArt 11"/>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smtClean="0">
                  <a:ln w="9525">
                    <a:solidFill>
                      <a:srgbClr val="FF0000"/>
                    </a:solidFill>
                    <a:round/>
                    <a:headEnd/>
                    <a:tailEnd/>
                  </a:ln>
                  <a:solidFill>
                    <a:srgbClr val="FF0000"/>
                  </a:solidFill>
                  <a:effectLst/>
                  <a:uLnTx/>
                  <a:uFillTx/>
                  <a:latin typeface="Arial"/>
                  <a:cs typeface="Arial"/>
                </a:rPr>
                <a:t>Đ</a:t>
              </a:r>
            </a:p>
          </p:txBody>
        </p:sp>
      </p:grpSp>
      <p:sp>
        <p:nvSpPr>
          <p:cNvPr id="11" name="Text Box 31"/>
          <p:cNvSpPr txBox="1">
            <a:spLocks noChangeArrowheads="1"/>
          </p:cNvSpPr>
          <p:nvPr/>
        </p:nvSpPr>
        <p:spPr bwMode="auto">
          <a:xfrm>
            <a:off x="1101724" y="193375"/>
            <a:ext cx="8042275" cy="1569660"/>
          </a:xfrm>
          <a:prstGeom prst="rect">
            <a:avLst/>
          </a:prstGeom>
          <a:noFill/>
          <a:ln w="9525">
            <a:noFill/>
            <a:miter lim="800000"/>
            <a:headEnd/>
            <a:tailEnd/>
          </a:ln>
        </p:spPr>
        <p:txBody>
          <a:bodyPr wrap="square">
            <a:spAutoFit/>
          </a:bodyPr>
          <a:lstStyle/>
          <a:p>
            <a:pPr marL="342900" marR="0" lvl="0" indent="-34290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2/ Em hãy bày tỏ thái độ của mình về các ý kiến dưới đây ( tán thành</a:t>
            </a:r>
            <a:r>
              <a:rPr kumimoji="0" lang="en-US" sz="3200" b="1" i="0" u="none" strike="noStrike" kern="0" cap="none" spc="0" normalizeH="0" noProof="0" dirty="0" smtClean="0">
                <a:ln>
                  <a:noFill/>
                </a:ln>
                <a:solidFill>
                  <a:srgbClr val="3333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smtClean="0">
                <a:ln>
                  <a:noFill/>
                </a:ln>
                <a:solidFill>
                  <a:srgbClr val="3333FF"/>
                </a:solidFill>
                <a:effectLst/>
                <a:uLnTx/>
                <a:uFillTx/>
                <a:latin typeface="Times New Roman" panose="02020603050405020304" pitchFamily="18" charset="0"/>
                <a:cs typeface="Times New Roman" panose="02020603050405020304" pitchFamily="18" charset="0"/>
              </a:rPr>
              <a:t>hay không tán thành) :</a:t>
            </a:r>
          </a:p>
        </p:txBody>
      </p:sp>
      <p:grpSp>
        <p:nvGrpSpPr>
          <p:cNvPr id="12" name="Group 32"/>
          <p:cNvGrpSpPr>
            <a:grpSpLocks/>
          </p:cNvGrpSpPr>
          <p:nvPr/>
        </p:nvGrpSpPr>
        <p:grpSpPr bwMode="auto">
          <a:xfrm>
            <a:off x="228600" y="2952750"/>
            <a:ext cx="533400" cy="533400"/>
            <a:chOff x="192" y="2832"/>
            <a:chExt cx="336" cy="336"/>
          </a:xfrm>
        </p:grpSpPr>
        <p:sp>
          <p:nvSpPr>
            <p:cNvPr id="13" name="Oval 33"/>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smtClean="0">
                <a:ln>
                  <a:noFill/>
                </a:ln>
                <a:solidFill>
                  <a:srgbClr val="000000"/>
                </a:solidFill>
                <a:effectLst/>
                <a:uLnTx/>
                <a:uFillTx/>
              </a:endParaRPr>
            </a:p>
          </p:txBody>
        </p:sp>
        <p:sp>
          <p:nvSpPr>
            <p:cNvPr id="14" name="WordArt 34"/>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10" cap="none" spc="0" normalizeH="0" baseline="0" noProof="0" smtClean="0">
                  <a:ln w="9525">
                    <a:solidFill>
                      <a:srgbClr val="FF0000"/>
                    </a:solidFill>
                    <a:round/>
                    <a:headEnd/>
                    <a:tailEnd/>
                  </a:ln>
                  <a:solidFill>
                    <a:srgbClr val="FF0000"/>
                  </a:solidFill>
                  <a:effectLst/>
                  <a:uLnTx/>
                  <a:uFillTx/>
                  <a:latin typeface="Arial"/>
                  <a:cs typeface="Arial"/>
                </a:rPr>
                <a:t>Đ</a:t>
              </a:r>
            </a:p>
          </p:txBody>
        </p:sp>
      </p:grpSp>
    </p:spTree>
    <p:extLst>
      <p:ext uri="{BB962C8B-B14F-4D97-AF65-F5344CB8AC3E}">
        <p14:creationId xmlns:p14="http://schemas.microsoft.com/office/powerpoint/2010/main" val="390900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TotalTime>
  <Words>516</Words>
  <Application>Microsoft Office PowerPoint</Application>
  <PresentationFormat>On-screen Show (4:3)</PresentationFormat>
  <Paragraphs>52</Paragraphs>
  <Slides>16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Calibri Light</vt:lpstr>
      <vt:lpstr>Times New Roman</vt:lpstr>
      <vt:lpstr>Default Design</vt:lpstr>
      <vt:lpstr>Office Theme</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TOAN</dc:creator>
  <cp:lastModifiedBy>MyPC</cp:lastModifiedBy>
  <cp:revision>131</cp:revision>
  <dcterms:created xsi:type="dcterms:W3CDTF">2008-02-17T17:25:32Z</dcterms:created>
  <dcterms:modified xsi:type="dcterms:W3CDTF">2021-08-11T13:47:14Z</dcterms:modified>
</cp:coreProperties>
</file>